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6" r:id="rId2"/>
    <p:sldId id="259" r:id="rId3"/>
    <p:sldId id="258" r:id="rId4"/>
    <p:sldId id="319" r:id="rId5"/>
    <p:sldId id="320" r:id="rId6"/>
    <p:sldId id="322" r:id="rId7"/>
    <p:sldId id="323" r:id="rId8"/>
    <p:sldId id="324" r:id="rId9"/>
    <p:sldId id="325" r:id="rId10"/>
    <p:sldId id="326" r:id="rId11"/>
    <p:sldId id="328" r:id="rId12"/>
    <p:sldId id="331" r:id="rId13"/>
    <p:sldId id="327" r:id="rId14"/>
    <p:sldId id="329" r:id="rId15"/>
    <p:sldId id="333" r:id="rId16"/>
    <p:sldId id="336" r:id="rId17"/>
    <p:sldId id="321" r:id="rId18"/>
    <p:sldId id="351" r:id="rId19"/>
    <p:sldId id="339" r:id="rId20"/>
    <p:sldId id="338" r:id="rId21"/>
    <p:sldId id="340" r:id="rId22"/>
    <p:sldId id="352" r:id="rId23"/>
    <p:sldId id="341" r:id="rId24"/>
    <p:sldId id="342" r:id="rId25"/>
    <p:sldId id="349" r:id="rId26"/>
    <p:sldId id="261" r:id="rId27"/>
  </p:sldIdLst>
  <p:sldSz cx="21674138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" userDrawn="1">
          <p15:clr>
            <a:srgbClr val="A4A3A4"/>
          </p15:clr>
        </p15:guide>
        <p15:guide id="2" pos="454" userDrawn="1">
          <p15:clr>
            <a:srgbClr val="A4A3A4"/>
          </p15:clr>
        </p15:guide>
        <p15:guide id="3" pos="131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DE"/>
    <a:srgbClr val="035ECD"/>
    <a:srgbClr val="0787D1"/>
    <a:srgbClr val="002A7D"/>
    <a:srgbClr val="FF6600"/>
    <a:srgbClr val="003399"/>
    <a:srgbClr val="FFFFFF"/>
    <a:srgbClr val="00D3F6"/>
    <a:srgbClr val="0070C0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75" y="432"/>
      </p:cViewPr>
      <p:guideLst>
        <p:guide orient="horz" pos="257"/>
        <p:guide pos="454"/>
        <p:guide pos="131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81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267" y="1995312"/>
            <a:ext cx="16255604" cy="4244622"/>
          </a:xfrm>
        </p:spPr>
        <p:txBody>
          <a:bodyPr anchor="b"/>
          <a:lstStyle>
            <a:lvl1pPr algn="ctr">
              <a:defRPr sz="10666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267" y="6403623"/>
            <a:ext cx="16255604" cy="2943577"/>
          </a:xfrm>
        </p:spPr>
        <p:txBody>
          <a:bodyPr/>
          <a:lstStyle>
            <a:lvl1pPr marL="0" indent="0" algn="ctr">
              <a:buNone/>
              <a:defRPr sz="4266"/>
            </a:lvl1pPr>
            <a:lvl2pPr marL="812764" indent="0" algn="ctr">
              <a:buNone/>
              <a:defRPr sz="3555"/>
            </a:lvl2pPr>
            <a:lvl3pPr marL="1625529" indent="0" algn="ctr">
              <a:buNone/>
              <a:defRPr sz="3200"/>
            </a:lvl3pPr>
            <a:lvl4pPr marL="2438293" indent="0" algn="ctr">
              <a:buNone/>
              <a:defRPr sz="2844"/>
            </a:lvl4pPr>
            <a:lvl5pPr marL="3251058" indent="0" algn="ctr">
              <a:buNone/>
              <a:defRPr sz="2844"/>
            </a:lvl5pPr>
            <a:lvl6pPr marL="4063822" indent="0" algn="ctr">
              <a:buNone/>
              <a:defRPr sz="2844"/>
            </a:lvl6pPr>
            <a:lvl7pPr marL="4876587" indent="0" algn="ctr">
              <a:buNone/>
              <a:defRPr sz="2844"/>
            </a:lvl7pPr>
            <a:lvl8pPr marL="5689351" indent="0" algn="ctr">
              <a:buNone/>
              <a:defRPr sz="2844"/>
            </a:lvl8pPr>
            <a:lvl9pPr marL="6502116" indent="0" algn="ctr">
              <a:buNone/>
              <a:defRPr sz="2844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197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72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10555" y="649111"/>
            <a:ext cx="4673486" cy="1033215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097" y="649111"/>
            <a:ext cx="13749531" cy="1033215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103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90C6F9-84D7-4F66-A98F-CC85178F3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479" y="-67799"/>
            <a:ext cx="6490955" cy="59735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F25339-00C5-4756-8C94-13C02BD62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52944" y="337379"/>
            <a:ext cx="4115418" cy="1364258"/>
          </a:xfrm>
          <a:prstGeom prst="rect">
            <a:avLst/>
          </a:prstGeom>
        </p:spPr>
      </p:pic>
      <p:sp>
        <p:nvSpPr>
          <p:cNvPr id="2" name="Arredondar Retângulo no Mesmo Canto Lateral 7">
            <a:extLst>
              <a:ext uri="{FF2B5EF4-FFF2-40B4-BE49-F238E27FC236}">
                <a16:creationId xmlns:a16="http://schemas.microsoft.com/office/drawing/2014/main" id="{6C491064-E6D8-4843-9B25-743DCC9945C2}"/>
              </a:ext>
            </a:extLst>
          </p:cNvPr>
          <p:cNvSpPr/>
          <p:nvPr userDrawn="1"/>
        </p:nvSpPr>
        <p:spPr>
          <a:xfrm rot="16200000">
            <a:off x="16940441" y="-651192"/>
            <a:ext cx="1418835" cy="80583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edondar Retângulo no Mesmo Canto Lateral 8">
            <a:extLst>
              <a:ext uri="{FF2B5EF4-FFF2-40B4-BE49-F238E27FC236}">
                <a16:creationId xmlns:a16="http://schemas.microsoft.com/office/drawing/2014/main" id="{9D578247-39BA-42D9-9A6B-F2A41A9DA78C}"/>
              </a:ext>
            </a:extLst>
          </p:cNvPr>
          <p:cNvSpPr/>
          <p:nvPr userDrawn="1"/>
        </p:nvSpPr>
        <p:spPr>
          <a:xfrm rot="16200000">
            <a:off x="16927303" y="-752600"/>
            <a:ext cx="1418835" cy="807483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50AA4E7-F136-4B1E-BF3A-5B9294FA4B4B}"/>
              </a:ext>
            </a:extLst>
          </p:cNvPr>
          <p:cNvSpPr txBox="1"/>
          <p:nvPr userDrawn="1"/>
        </p:nvSpPr>
        <p:spPr>
          <a:xfrm>
            <a:off x="14122400" y="2961653"/>
            <a:ext cx="746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CENTER – VERTIV – 2019</a:t>
            </a:r>
          </a:p>
        </p:txBody>
      </p:sp>
    </p:spTree>
    <p:extLst>
      <p:ext uri="{BB962C8B-B14F-4D97-AF65-F5344CB8AC3E}">
        <p14:creationId xmlns:p14="http://schemas.microsoft.com/office/powerpoint/2010/main" val="4202423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90C6F9-84D7-4F66-A98F-CC85178F3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479" y="-67799"/>
            <a:ext cx="6490955" cy="59735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F25339-00C5-4756-8C94-13C02BD62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52944" y="337379"/>
            <a:ext cx="4115418" cy="1364258"/>
          </a:xfrm>
          <a:prstGeom prst="rect">
            <a:avLst/>
          </a:prstGeom>
        </p:spPr>
      </p:pic>
      <p:sp>
        <p:nvSpPr>
          <p:cNvPr id="2" name="Arredondar Retângulo no Mesmo Canto Lateral 7">
            <a:extLst>
              <a:ext uri="{FF2B5EF4-FFF2-40B4-BE49-F238E27FC236}">
                <a16:creationId xmlns:a16="http://schemas.microsoft.com/office/drawing/2014/main" id="{6C491064-E6D8-4843-9B25-743DCC9945C2}"/>
              </a:ext>
            </a:extLst>
          </p:cNvPr>
          <p:cNvSpPr/>
          <p:nvPr userDrawn="1"/>
        </p:nvSpPr>
        <p:spPr>
          <a:xfrm rot="16200000">
            <a:off x="17424448" y="-257743"/>
            <a:ext cx="1418835" cy="731768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edondar Retângulo no Mesmo Canto Lateral 8">
            <a:extLst>
              <a:ext uri="{FF2B5EF4-FFF2-40B4-BE49-F238E27FC236}">
                <a16:creationId xmlns:a16="http://schemas.microsoft.com/office/drawing/2014/main" id="{9D578247-39BA-42D9-9A6B-F2A41A9DA78C}"/>
              </a:ext>
            </a:extLst>
          </p:cNvPr>
          <p:cNvSpPr/>
          <p:nvPr userDrawn="1"/>
        </p:nvSpPr>
        <p:spPr>
          <a:xfrm rot="16200000">
            <a:off x="17410553" y="-358394"/>
            <a:ext cx="1418835" cy="733261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50AA4E7-F136-4B1E-BF3A-5B9294FA4B4B}"/>
              </a:ext>
            </a:extLst>
          </p:cNvPr>
          <p:cNvSpPr txBox="1"/>
          <p:nvPr userDrawn="1"/>
        </p:nvSpPr>
        <p:spPr>
          <a:xfrm>
            <a:off x="15122333" y="2960551"/>
            <a:ext cx="666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CENTER – NET – 2016</a:t>
            </a:r>
          </a:p>
        </p:txBody>
      </p:sp>
    </p:spTree>
    <p:extLst>
      <p:ext uri="{BB962C8B-B14F-4D97-AF65-F5344CB8AC3E}">
        <p14:creationId xmlns:p14="http://schemas.microsoft.com/office/powerpoint/2010/main" val="2246906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90C6F9-84D7-4F66-A98F-CC85178F3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479" y="-67799"/>
            <a:ext cx="6490955" cy="59735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F25339-00C5-4756-8C94-13C02BD62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52944" y="337379"/>
            <a:ext cx="4115418" cy="1364258"/>
          </a:xfrm>
          <a:prstGeom prst="rect">
            <a:avLst/>
          </a:prstGeom>
        </p:spPr>
      </p:pic>
      <p:sp>
        <p:nvSpPr>
          <p:cNvPr id="2" name="Arredondar Retângulo no Mesmo Canto Lateral 7">
            <a:extLst>
              <a:ext uri="{FF2B5EF4-FFF2-40B4-BE49-F238E27FC236}">
                <a16:creationId xmlns:a16="http://schemas.microsoft.com/office/drawing/2014/main" id="{6C491064-E6D8-4843-9B25-743DCC9945C2}"/>
              </a:ext>
            </a:extLst>
          </p:cNvPr>
          <p:cNvSpPr/>
          <p:nvPr userDrawn="1"/>
        </p:nvSpPr>
        <p:spPr>
          <a:xfrm rot="16200000">
            <a:off x="15824036" y="-1781533"/>
            <a:ext cx="1418835" cy="1028213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edondar Retângulo no Mesmo Canto Lateral 8">
            <a:extLst>
              <a:ext uri="{FF2B5EF4-FFF2-40B4-BE49-F238E27FC236}">
                <a16:creationId xmlns:a16="http://schemas.microsoft.com/office/drawing/2014/main" id="{9D578247-39BA-42D9-9A6B-F2A41A9DA78C}"/>
              </a:ext>
            </a:extLst>
          </p:cNvPr>
          <p:cNvSpPr/>
          <p:nvPr userDrawn="1"/>
        </p:nvSpPr>
        <p:spPr>
          <a:xfrm rot="16200000">
            <a:off x="15813166" y="-1885209"/>
            <a:ext cx="1418835" cy="103031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50AA4E7-F136-4B1E-BF3A-5B9294FA4B4B}"/>
              </a:ext>
            </a:extLst>
          </p:cNvPr>
          <p:cNvSpPr txBox="1"/>
          <p:nvPr userDrawn="1"/>
        </p:nvSpPr>
        <p:spPr>
          <a:xfrm>
            <a:off x="12039695" y="2918987"/>
            <a:ext cx="922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CENTER CENTRAL – NEXTEL 2014</a:t>
            </a:r>
          </a:p>
        </p:txBody>
      </p:sp>
    </p:spTree>
    <p:extLst>
      <p:ext uri="{BB962C8B-B14F-4D97-AF65-F5344CB8AC3E}">
        <p14:creationId xmlns:p14="http://schemas.microsoft.com/office/powerpoint/2010/main" val="201224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04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808" y="3039535"/>
            <a:ext cx="18693944" cy="5071532"/>
          </a:xfrm>
        </p:spPr>
        <p:txBody>
          <a:bodyPr anchor="b"/>
          <a:lstStyle>
            <a:lvl1pPr>
              <a:defRPr sz="10666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808" y="8159046"/>
            <a:ext cx="18693944" cy="2666999"/>
          </a:xfrm>
        </p:spPr>
        <p:txBody>
          <a:bodyPr/>
          <a:lstStyle>
            <a:lvl1pPr marL="0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1pPr>
            <a:lvl2pPr marL="812764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2pPr>
            <a:lvl3pPr marL="162552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29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058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3822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587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3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116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30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097" y="3245556"/>
            <a:ext cx="9211509" cy="77357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532" y="3245556"/>
            <a:ext cx="9211509" cy="77357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99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649112"/>
            <a:ext cx="18693944" cy="235655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921" y="2988734"/>
            <a:ext cx="9169175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921" y="4453467"/>
            <a:ext cx="9169175" cy="65503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532" y="2988734"/>
            <a:ext cx="9214332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2532" y="4453467"/>
            <a:ext cx="9214332" cy="65503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914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00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497E76-8A90-4D96-8CF9-D2DC07711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44900" y="9081736"/>
            <a:ext cx="3477019" cy="3199794"/>
          </a:xfrm>
          <a:prstGeom prst="rect">
            <a:avLst/>
          </a:prstGeom>
        </p:spPr>
      </p:pic>
      <p:sp>
        <p:nvSpPr>
          <p:cNvPr id="6" name="Arredondar Retângulo no Mesmo Canto Lateral 7">
            <a:extLst>
              <a:ext uri="{FF2B5EF4-FFF2-40B4-BE49-F238E27FC236}">
                <a16:creationId xmlns:a16="http://schemas.microsoft.com/office/drawing/2014/main" id="{566D8870-E2BF-4EC6-92B0-899DBE20276D}"/>
              </a:ext>
            </a:extLst>
          </p:cNvPr>
          <p:cNvSpPr/>
          <p:nvPr userDrawn="1"/>
        </p:nvSpPr>
        <p:spPr>
          <a:xfrm rot="5400000">
            <a:off x="5878771" y="-5394651"/>
            <a:ext cx="1350499" cy="13108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edondar Retângulo no Mesmo Canto Lateral 8">
            <a:extLst>
              <a:ext uri="{FF2B5EF4-FFF2-40B4-BE49-F238E27FC236}">
                <a16:creationId xmlns:a16="http://schemas.microsoft.com/office/drawing/2014/main" id="{91B4D18D-0C92-4BAC-8109-2DB2FAFCC638}"/>
              </a:ext>
            </a:extLst>
          </p:cNvPr>
          <p:cNvSpPr/>
          <p:nvPr userDrawn="1"/>
        </p:nvSpPr>
        <p:spPr>
          <a:xfrm rot="5400000">
            <a:off x="5821002" y="-5404668"/>
            <a:ext cx="1350499" cy="129925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FC6A226-ED85-4AAB-ADFC-279C08F19417}"/>
              </a:ext>
            </a:extLst>
          </p:cNvPr>
          <p:cNvSpPr txBox="1"/>
          <p:nvPr userDrawn="1"/>
        </p:nvSpPr>
        <p:spPr>
          <a:xfrm>
            <a:off x="11815030" y="6400800"/>
            <a:ext cx="58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5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95D0A5-5CA5-4D49-9567-9DC99BE70B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153725" y="484121"/>
            <a:ext cx="2733767" cy="13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9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332" y="1755423"/>
            <a:ext cx="10972532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6"/>
            </a:lvl3pPr>
            <a:lvl4pPr>
              <a:defRPr sz="3555"/>
            </a:lvl4pPr>
            <a:lvl5pPr>
              <a:defRPr sz="3555"/>
            </a:lvl5pPr>
            <a:lvl6pPr>
              <a:defRPr sz="3555"/>
            </a:lvl6pPr>
            <a:lvl7pPr>
              <a:defRPr sz="3555"/>
            </a:lvl7pPr>
            <a:lvl8pPr>
              <a:defRPr sz="3555"/>
            </a:lvl8pPr>
            <a:lvl9pPr>
              <a:defRPr sz="3555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59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4332" y="1755423"/>
            <a:ext cx="10972532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764" indent="0">
              <a:buNone/>
              <a:defRPr sz="4978"/>
            </a:lvl2pPr>
            <a:lvl3pPr marL="1625529" indent="0">
              <a:buNone/>
              <a:defRPr sz="4266"/>
            </a:lvl3pPr>
            <a:lvl4pPr marL="2438293" indent="0">
              <a:buNone/>
              <a:defRPr sz="3555"/>
            </a:lvl4pPr>
            <a:lvl5pPr marL="3251058" indent="0">
              <a:buNone/>
              <a:defRPr sz="3555"/>
            </a:lvl5pPr>
            <a:lvl6pPr marL="4063822" indent="0">
              <a:buNone/>
              <a:defRPr sz="3555"/>
            </a:lvl6pPr>
            <a:lvl7pPr marL="4876587" indent="0">
              <a:buNone/>
              <a:defRPr sz="3555"/>
            </a:lvl7pPr>
            <a:lvl8pPr marL="5689351" indent="0">
              <a:buNone/>
              <a:defRPr sz="3555"/>
            </a:lvl8pPr>
            <a:lvl9pPr marL="6502116" indent="0">
              <a:buNone/>
              <a:defRPr sz="3555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26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097" y="649112"/>
            <a:ext cx="18693944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0097" y="3245556"/>
            <a:ext cx="18693944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097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BB7D-847E-4E03-8458-184E2CA9A40D}" type="datetimeFigureOut">
              <a:rPr lang="pt-BR" smtClean="0"/>
              <a:t>23/08/2021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9558" y="11300179"/>
            <a:ext cx="7315022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7360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BA076-9050-43AE-A8FB-E1B25F408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5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</p:sldLayoutIdLst>
  <p:txStyles>
    <p:titleStyle>
      <a:lvl1pPr algn="l" defTabSz="1625529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382" indent="-406382" algn="l" defTabSz="1625529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147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2pPr>
      <a:lvl3pPr marL="2031911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3pPr>
      <a:lvl4pPr marL="2844676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40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204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969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733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498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4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29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93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58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822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87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51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116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5.wdp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microsoft.com/office/2007/relationships/hdphoto" Target="../media/hdphoto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G"/><Relationship Id="rId7" Type="http://schemas.microsoft.com/office/2007/relationships/hdphoto" Target="../media/hdphoto8.wdp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7.wdp"/><Relationship Id="rId4" Type="http://schemas.openxmlformats.org/officeDocument/2006/relationships/image" Target="../media/image70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102.emf"/><Relationship Id="rId5" Type="http://schemas.openxmlformats.org/officeDocument/2006/relationships/image" Target="../media/image98.png"/><Relationship Id="rId10" Type="http://schemas.openxmlformats.org/officeDocument/2006/relationships/image" Target="../media/image101.png"/><Relationship Id="rId4" Type="http://schemas.openxmlformats.org/officeDocument/2006/relationships/image" Target="../media/image97.sv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4DF79C51-BA16-4A17-9C33-2DDCAE34B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" y="151"/>
            <a:ext cx="21673610" cy="1217797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C2D2424-C35B-4B51-B00F-5776BBFC8D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9186" y="643127"/>
            <a:ext cx="4386968" cy="3454273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DA9122A-3D7D-45A6-BE55-868007CF65C4}"/>
              </a:ext>
            </a:extLst>
          </p:cNvPr>
          <p:cNvGrpSpPr/>
          <p:nvPr/>
        </p:nvGrpSpPr>
        <p:grpSpPr>
          <a:xfrm rot="10800000">
            <a:off x="264" y="8557605"/>
            <a:ext cx="14776622" cy="2482586"/>
            <a:chOff x="4178310" y="4388773"/>
            <a:chExt cx="8013692" cy="1124653"/>
          </a:xfrm>
        </p:grpSpPr>
        <p:sp>
          <p:nvSpPr>
            <p:cNvPr id="19" name="Arredondar Retângulo no Mesmo Canto Lateral 7">
              <a:extLst>
                <a:ext uri="{FF2B5EF4-FFF2-40B4-BE49-F238E27FC236}">
                  <a16:creationId xmlns:a16="http://schemas.microsoft.com/office/drawing/2014/main" id="{D7E187CD-438A-4FFA-91BB-D8FFC0FA7040}"/>
                </a:ext>
              </a:extLst>
            </p:cNvPr>
            <p:cNvSpPr/>
            <p:nvPr/>
          </p:nvSpPr>
          <p:spPr>
            <a:xfrm rot="16200000">
              <a:off x="7655819" y="979052"/>
              <a:ext cx="1056865" cy="801188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5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0" name="Arredondar Retângulo no Mesmo Canto Lateral 8">
              <a:extLst>
                <a:ext uri="{FF2B5EF4-FFF2-40B4-BE49-F238E27FC236}">
                  <a16:creationId xmlns:a16="http://schemas.microsoft.com/office/drawing/2014/main" id="{89040896-3C6C-4A68-BF05-CFCCC32917DB}"/>
                </a:ext>
              </a:extLst>
            </p:cNvPr>
            <p:cNvSpPr/>
            <p:nvPr/>
          </p:nvSpPr>
          <p:spPr>
            <a:xfrm rot="16200000">
              <a:off x="7656724" y="910359"/>
              <a:ext cx="1056863" cy="80136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C78D5D86-440D-4089-9D46-59903EA45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44" y="9138196"/>
            <a:ext cx="2735654" cy="1326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89F36A-6ADF-4502-9D1B-6469C390C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190" y="9370559"/>
            <a:ext cx="2273072" cy="11542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BC8A4EC-F7C8-45F4-8EB4-66093C7EF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758" y="9497637"/>
            <a:ext cx="3051243" cy="897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E4570FA-B8B0-44D4-A70E-28315AE1D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3499" y="9416206"/>
            <a:ext cx="3552303" cy="8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1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Fundação e Chumbadores</a:t>
            </a:r>
          </a:p>
        </p:txBody>
      </p:sp>
      <p:pic>
        <p:nvPicPr>
          <p:cNvPr id="8194" name="Imagem 1">
            <a:extLst>
              <a:ext uri="{FF2B5EF4-FFF2-40B4-BE49-F238E27FC236}">
                <a16:creationId xmlns:a16="http://schemas.microsoft.com/office/drawing/2014/main" id="{1D6AA036-A1C7-4218-8D4A-4C4C62CA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43" y="2399081"/>
            <a:ext cx="10291798" cy="885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D2D8E8A-5897-445C-A3D8-C2E8DA0CD179}"/>
              </a:ext>
            </a:extLst>
          </p:cNvPr>
          <p:cNvSpPr/>
          <p:nvPr/>
        </p:nvSpPr>
        <p:spPr>
          <a:xfrm>
            <a:off x="671398" y="2867181"/>
            <a:ext cx="2902381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A094D6A-1D3D-44A9-AA54-B76226DC01A2}"/>
              </a:ext>
            </a:extLst>
          </p:cNvPr>
          <p:cNvSpPr txBox="1"/>
          <p:nvPr/>
        </p:nvSpPr>
        <p:spPr>
          <a:xfrm>
            <a:off x="916750" y="2796808"/>
            <a:ext cx="454278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ESTACA RAIZ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3359F3F-0666-420E-9020-CDEDF872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273" y="6699033"/>
            <a:ext cx="4739671" cy="41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7E2342C-8B10-4DB1-AEA8-239B6CDC6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7" b="95000" l="9547" r="89499">
                        <a14:foregroundMark x1="22912" y1="8409" x2="23150" y2="15000"/>
                        <a14:foregroundMark x1="31026" y1="5909" x2="31504" y2="12045"/>
                        <a14:foregroundMark x1="39618" y1="5000" x2="41289" y2="10682"/>
                        <a14:foregroundMark x1="49403" y1="4318" x2="49403" y2="8409"/>
                        <a14:foregroundMark x1="61098" y1="92955" x2="57995" y2="87955"/>
                        <a14:foregroundMark x1="49403" y1="95227" x2="49165" y2="91818"/>
                        <a14:foregroundMark x1="39379" y1="95227" x2="40811" y2="91591"/>
                        <a14:foregroundMark x1="39379" y1="2727" x2="39379" y2="4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31713" y="2340891"/>
            <a:ext cx="3277012" cy="34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Internos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A7BB65B-4D97-442A-B657-E4715C35CA79}"/>
              </a:ext>
            </a:extLst>
          </p:cNvPr>
          <p:cNvSpPr/>
          <p:nvPr/>
        </p:nvSpPr>
        <p:spPr>
          <a:xfrm>
            <a:off x="700428" y="2490779"/>
            <a:ext cx="3719172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D1F66E2-5F1E-4D1F-9DC1-872AF96CAD90}"/>
              </a:ext>
            </a:extLst>
          </p:cNvPr>
          <p:cNvSpPr txBox="1"/>
          <p:nvPr/>
        </p:nvSpPr>
        <p:spPr>
          <a:xfrm>
            <a:off x="976259" y="2420406"/>
            <a:ext cx="454278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BATERIA DE LÍTIO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06A4D8-82DA-4D40-8229-FDABCA0BF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194" y="2897992"/>
            <a:ext cx="6459688" cy="35913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8E9EDF0-442D-409A-9D9E-0614D375FFBE}"/>
              </a:ext>
            </a:extLst>
          </p:cNvPr>
          <p:cNvSpPr txBox="1"/>
          <p:nvPr/>
        </p:nvSpPr>
        <p:spPr>
          <a:xfrm>
            <a:off x="628284" y="3528882"/>
            <a:ext cx="11941088" cy="209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O armário de baterias comporta elementos de baterias de lítio de acordo com a necessidade, em uma tensão de -48 Volts em corrente contínua, conforme especificação abaixo: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9F4BE4-A1B9-426A-B174-3642A6A97855}"/>
              </a:ext>
            </a:extLst>
          </p:cNvPr>
          <p:cNvSpPr txBox="1"/>
          <p:nvPr/>
        </p:nvSpPr>
        <p:spPr>
          <a:xfrm>
            <a:off x="14630743" y="6792253"/>
            <a:ext cx="4397090" cy="417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•	Fabricante: Alfa Energia </a:t>
            </a:r>
          </a:p>
          <a:p>
            <a:pPr marL="0" indent="0" algn="just">
              <a:buNone/>
            </a:pPr>
            <a:r>
              <a:rPr lang="pt-BR" sz="3000" dirty="0"/>
              <a:t>•	Modelo: SSIFP48100A</a:t>
            </a:r>
          </a:p>
          <a:p>
            <a:pPr marL="0" indent="0" algn="just">
              <a:buNone/>
            </a:pPr>
            <a:r>
              <a:rPr lang="pt-BR" sz="3000" dirty="0"/>
              <a:t>•	Tensão: 48 Volts</a:t>
            </a:r>
          </a:p>
          <a:p>
            <a:pPr marL="0" indent="0" algn="just">
              <a:buNone/>
            </a:pPr>
            <a:r>
              <a:rPr lang="pt-BR" sz="3000" dirty="0"/>
              <a:t>•	Peso: 46,0 Kg</a:t>
            </a:r>
          </a:p>
          <a:p>
            <a:pPr algn="just"/>
            <a:r>
              <a:rPr lang="pt-BR" sz="3000" dirty="0"/>
              <a:t>Dimensões:490x133,  35x480mm (</a:t>
            </a:r>
            <a:r>
              <a:rPr lang="pt-BR" sz="3000" dirty="0" err="1"/>
              <a:t>CxLxA</a:t>
            </a:r>
            <a:r>
              <a:rPr lang="pt-BR" sz="3000" dirty="0"/>
              <a:t>)</a:t>
            </a:r>
          </a:p>
        </p:txBody>
      </p:sp>
      <p:pic>
        <p:nvPicPr>
          <p:cNvPr id="1026" name="Imagem 1">
            <a:extLst>
              <a:ext uri="{FF2B5EF4-FFF2-40B4-BE49-F238E27FC236}">
                <a16:creationId xmlns:a16="http://schemas.microsoft.com/office/drawing/2014/main" id="{8AD17550-D413-4229-A826-CA886097C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14553"/>
          <a:stretch/>
        </p:blipFill>
        <p:spPr bwMode="auto">
          <a:xfrm>
            <a:off x="235403" y="5757254"/>
            <a:ext cx="2993288" cy="581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m 1">
            <a:extLst>
              <a:ext uri="{FF2B5EF4-FFF2-40B4-BE49-F238E27FC236}">
                <a16:creationId xmlns:a16="http://schemas.microsoft.com/office/drawing/2014/main" id="{F3C59485-8CCA-4074-9E58-FF5978275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b="13850"/>
          <a:stretch/>
        </p:blipFill>
        <p:spPr bwMode="auto">
          <a:xfrm>
            <a:off x="6913483" y="6024562"/>
            <a:ext cx="2180231" cy="551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B722EED-BCB1-47DF-A5FF-A33FE6CE42E3}"/>
              </a:ext>
            </a:extLst>
          </p:cNvPr>
          <p:cNvSpPr txBox="1"/>
          <p:nvPr/>
        </p:nvSpPr>
        <p:spPr>
          <a:xfrm>
            <a:off x="3429810" y="7679803"/>
            <a:ext cx="2365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Módulo 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2 Operadoras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Baterias de Lítio (100AH 48VCC)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6 por Operadora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833FE3-417D-45B3-8FD6-707D45C2ED68}"/>
              </a:ext>
            </a:extLst>
          </p:cNvPr>
          <p:cNvSpPr txBox="1"/>
          <p:nvPr/>
        </p:nvSpPr>
        <p:spPr>
          <a:xfrm>
            <a:off x="9209829" y="7679803"/>
            <a:ext cx="2180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Módulo 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2 Operadoras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Baterias de Lítio (75AH 48VCC)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8 por Operadora </a:t>
            </a:r>
          </a:p>
        </p:txBody>
      </p:sp>
    </p:spTree>
    <p:extLst>
      <p:ext uri="{BB962C8B-B14F-4D97-AF65-F5344CB8AC3E}">
        <p14:creationId xmlns:p14="http://schemas.microsoft.com/office/powerpoint/2010/main" val="603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Internos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A7BB65B-4D97-442A-B657-E4715C35CA79}"/>
              </a:ext>
            </a:extLst>
          </p:cNvPr>
          <p:cNvSpPr/>
          <p:nvPr/>
        </p:nvSpPr>
        <p:spPr>
          <a:xfrm>
            <a:off x="700427" y="2490779"/>
            <a:ext cx="5678601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D1F66E2-5F1E-4D1F-9DC1-872AF96CAD90}"/>
              </a:ext>
            </a:extLst>
          </p:cNvPr>
          <p:cNvSpPr txBox="1"/>
          <p:nvPr/>
        </p:nvSpPr>
        <p:spPr>
          <a:xfrm>
            <a:off x="976258" y="2420406"/>
            <a:ext cx="586722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BATERIA DE CHUMBO ÁCIDO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E9EDF0-442D-409A-9D9E-0614D375FFBE}"/>
              </a:ext>
            </a:extLst>
          </p:cNvPr>
          <p:cNvSpPr txBox="1"/>
          <p:nvPr/>
        </p:nvSpPr>
        <p:spPr>
          <a:xfrm>
            <a:off x="700427" y="3536040"/>
            <a:ext cx="11941088" cy="209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O armário de baterias comporta Bancos de Baterias de Chumbo Ácido, em uma tensão de -48 Volts em corrente contínua, assim possuindo 04 elementos por banco, conforme especificação abaixo: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9F4BE4-A1B9-426A-B174-3642A6A97855}"/>
              </a:ext>
            </a:extLst>
          </p:cNvPr>
          <p:cNvSpPr txBox="1"/>
          <p:nvPr/>
        </p:nvSpPr>
        <p:spPr>
          <a:xfrm>
            <a:off x="16623686" y="6639783"/>
            <a:ext cx="4397463" cy="486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•	Fabricante: MOURA</a:t>
            </a:r>
          </a:p>
          <a:p>
            <a:pPr marL="0" indent="0" algn="just">
              <a:buNone/>
            </a:pPr>
            <a:r>
              <a:rPr lang="pt-BR" sz="3000" dirty="0"/>
              <a:t>•	Modelo: 12MF170</a:t>
            </a:r>
          </a:p>
          <a:p>
            <a:pPr marL="0" indent="0" algn="just">
              <a:buNone/>
            </a:pPr>
            <a:r>
              <a:rPr lang="pt-BR" sz="3000" dirty="0"/>
              <a:t>•	Tensão: 12 Volts</a:t>
            </a:r>
          </a:p>
          <a:p>
            <a:pPr marL="0" indent="0" algn="just">
              <a:buNone/>
            </a:pPr>
            <a:r>
              <a:rPr lang="pt-BR" sz="3000" dirty="0"/>
              <a:t>•	Peso: 52,0 Kg</a:t>
            </a:r>
          </a:p>
          <a:p>
            <a:pPr marL="0" indent="0" algn="just">
              <a:buNone/>
            </a:pPr>
            <a:r>
              <a:rPr lang="pt-BR" sz="3000" dirty="0"/>
              <a:t>•	Dimensões: </a:t>
            </a:r>
          </a:p>
          <a:p>
            <a:pPr marL="0" indent="0" algn="just">
              <a:buNone/>
            </a:pPr>
            <a:r>
              <a:rPr lang="pt-BR" sz="3000" dirty="0"/>
              <a:t>     560x125x316mm                  </a:t>
            </a:r>
          </a:p>
          <a:p>
            <a:pPr marL="0" indent="0" algn="just">
              <a:buNone/>
            </a:pPr>
            <a:r>
              <a:rPr lang="pt-BR" sz="3000" dirty="0"/>
              <a:t>     (</a:t>
            </a:r>
            <a:r>
              <a:rPr lang="pt-BR" sz="3000" dirty="0" err="1"/>
              <a:t>CxLxA</a:t>
            </a:r>
            <a:r>
              <a:rPr lang="pt-BR" sz="3000" dirty="0"/>
              <a:t>)</a:t>
            </a:r>
          </a:p>
        </p:txBody>
      </p:sp>
      <p:pic>
        <p:nvPicPr>
          <p:cNvPr id="2051" name="Imagem 1">
            <a:extLst>
              <a:ext uri="{FF2B5EF4-FFF2-40B4-BE49-F238E27FC236}">
                <a16:creationId xmlns:a16="http://schemas.microsoft.com/office/drawing/2014/main" id="{562A549D-95BD-4531-A1C7-BAE84408B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6"/>
          <a:stretch/>
        </p:blipFill>
        <p:spPr bwMode="auto">
          <a:xfrm>
            <a:off x="9321281" y="5967785"/>
            <a:ext cx="2203090" cy="573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m 1">
            <a:extLst>
              <a:ext uri="{FF2B5EF4-FFF2-40B4-BE49-F238E27FC236}">
                <a16:creationId xmlns:a16="http://schemas.microsoft.com/office/drawing/2014/main" id="{A88A3EA1-B10C-4BFD-894C-831BC6F3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373" y="2066648"/>
            <a:ext cx="6132913" cy="516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A405ADC6-38D7-4D68-94BA-FDD5B3EAE1E8}"/>
              </a:ext>
            </a:extLst>
          </p:cNvPr>
          <p:cNvGrpSpPr/>
          <p:nvPr/>
        </p:nvGrpSpPr>
        <p:grpSpPr>
          <a:xfrm>
            <a:off x="4988449" y="5548640"/>
            <a:ext cx="2442865" cy="6118301"/>
            <a:chOff x="4087292" y="5548640"/>
            <a:chExt cx="1943793" cy="5164847"/>
          </a:xfrm>
        </p:grpSpPr>
        <p:pic>
          <p:nvPicPr>
            <p:cNvPr id="14" name="Imagem 1">
              <a:extLst>
                <a:ext uri="{FF2B5EF4-FFF2-40B4-BE49-F238E27FC236}">
                  <a16:creationId xmlns:a16="http://schemas.microsoft.com/office/drawing/2014/main" id="{383CF006-A3D3-487E-92D6-818B53D40E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62" b="13732"/>
            <a:stretch/>
          </p:blipFill>
          <p:spPr bwMode="auto">
            <a:xfrm>
              <a:off x="4317102" y="5548640"/>
              <a:ext cx="1713983" cy="516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m 1">
              <a:extLst>
                <a:ext uri="{FF2B5EF4-FFF2-40B4-BE49-F238E27FC236}">
                  <a16:creationId xmlns:a16="http://schemas.microsoft.com/office/drawing/2014/main" id="{BCE99FD0-F469-4F8E-B79D-BC0E6D33D4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2" t="79634" r="50477" b="14184"/>
            <a:stretch/>
          </p:blipFill>
          <p:spPr bwMode="auto">
            <a:xfrm>
              <a:off x="4087292" y="10315303"/>
              <a:ext cx="256903" cy="370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E48D9BF-CA85-4719-89F0-DFA4DADBA93D}"/>
              </a:ext>
            </a:extLst>
          </p:cNvPr>
          <p:cNvGrpSpPr/>
          <p:nvPr/>
        </p:nvGrpSpPr>
        <p:grpSpPr>
          <a:xfrm>
            <a:off x="605612" y="5673851"/>
            <a:ext cx="2552102" cy="7040663"/>
            <a:chOff x="1191294" y="5721748"/>
            <a:chExt cx="1916699" cy="5943473"/>
          </a:xfrm>
        </p:grpSpPr>
        <p:pic>
          <p:nvPicPr>
            <p:cNvPr id="2050" name="Imagem 1">
              <a:extLst>
                <a:ext uri="{FF2B5EF4-FFF2-40B4-BE49-F238E27FC236}">
                  <a16:creationId xmlns:a16="http://schemas.microsoft.com/office/drawing/2014/main" id="{AD55A941-D604-478B-8F30-C5006E8E28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63" b="13732"/>
            <a:stretch/>
          </p:blipFill>
          <p:spPr bwMode="auto">
            <a:xfrm>
              <a:off x="1191294" y="5721748"/>
              <a:ext cx="1686889" cy="516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71CC7E0D-C89A-4BD9-9AA3-5BC1F6903502}"/>
                </a:ext>
              </a:extLst>
            </p:cNvPr>
            <p:cNvSpPr/>
            <p:nvPr/>
          </p:nvSpPr>
          <p:spPr>
            <a:xfrm>
              <a:off x="2669177" y="10504690"/>
              <a:ext cx="438816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ECCBB48-EE10-4194-85C4-215C1AF22ADF}"/>
                </a:ext>
              </a:extLst>
            </p:cNvPr>
            <p:cNvSpPr/>
            <p:nvPr/>
          </p:nvSpPr>
          <p:spPr>
            <a:xfrm>
              <a:off x="2794761" y="11044033"/>
              <a:ext cx="313232" cy="621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016D0C-D287-4667-84EE-A9EB3AE710B0}"/>
              </a:ext>
            </a:extLst>
          </p:cNvPr>
          <p:cNvSpPr txBox="1"/>
          <p:nvPr/>
        </p:nvSpPr>
        <p:spPr>
          <a:xfrm>
            <a:off x="7282708" y="8421444"/>
            <a:ext cx="2087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Módulo 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2 Operadoras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Baterias MFA 12-105 AF (105a 12V)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12 por Operadora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C1B7E6E-5CE5-4C12-9BD2-F9DD61A042D4}"/>
              </a:ext>
            </a:extLst>
          </p:cNvPr>
          <p:cNvSpPr txBox="1"/>
          <p:nvPr/>
        </p:nvSpPr>
        <p:spPr>
          <a:xfrm>
            <a:off x="2851720" y="8421444"/>
            <a:ext cx="2119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Módulo 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2 Operadoras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Baterias MFA 12-100 AF (100a 12V)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16 por Operadora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BAB9B62-BDE1-4281-8D86-647B9DC0E836}"/>
              </a:ext>
            </a:extLst>
          </p:cNvPr>
          <p:cNvSpPr txBox="1"/>
          <p:nvPr/>
        </p:nvSpPr>
        <p:spPr>
          <a:xfrm>
            <a:off x="11655000" y="8335247"/>
            <a:ext cx="22068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Módulo 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2 Operadoras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Baterias MFA 12MF170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i="1" dirty="0"/>
              <a:t>12 por Operadora </a:t>
            </a:r>
          </a:p>
        </p:txBody>
      </p:sp>
    </p:spTree>
    <p:extLst>
      <p:ext uri="{BB962C8B-B14F-4D97-AF65-F5344CB8AC3E}">
        <p14:creationId xmlns:p14="http://schemas.microsoft.com/office/powerpoint/2010/main" val="42314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>
            <a:extLst>
              <a:ext uri="{FF2B5EF4-FFF2-40B4-BE49-F238E27FC236}">
                <a16:creationId xmlns:a16="http://schemas.microsoft.com/office/drawing/2014/main" id="{7F54E5FB-D3FA-4D46-97B7-3DE2E885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072" y="1837644"/>
            <a:ext cx="2632528" cy="947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Internos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A7BB65B-4D97-442A-B657-E4715C35CA79}"/>
              </a:ext>
            </a:extLst>
          </p:cNvPr>
          <p:cNvSpPr/>
          <p:nvPr/>
        </p:nvSpPr>
        <p:spPr>
          <a:xfrm>
            <a:off x="649626" y="2591410"/>
            <a:ext cx="2902381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D1F66E2-5F1E-4D1F-9DC1-872AF96CAD90}"/>
              </a:ext>
            </a:extLst>
          </p:cNvPr>
          <p:cNvSpPr txBox="1"/>
          <p:nvPr/>
        </p:nvSpPr>
        <p:spPr>
          <a:xfrm>
            <a:off x="894978" y="2521037"/>
            <a:ext cx="454278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GABINETES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A68F111-7E6D-4053-A94A-EC940B2C3FBB}"/>
              </a:ext>
            </a:extLst>
          </p:cNvPr>
          <p:cNvSpPr txBox="1"/>
          <p:nvPr/>
        </p:nvSpPr>
        <p:spPr>
          <a:xfrm>
            <a:off x="570226" y="3773472"/>
            <a:ext cx="11941088" cy="3483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O compartimento contempla 20U’s (para cada operadora) para fixação de equipamentos e cabos no padrão do Rack 19” e 21”, montado na vertical e em dois níveis de aplicação, otimizando os espaços internos para uma gama de equipamentos e permitindo diversos arranjos.  </a:t>
            </a:r>
          </a:p>
          <a:p>
            <a:pPr marL="0" indent="0" algn="just">
              <a:buNone/>
            </a:pPr>
            <a:r>
              <a:rPr lang="pt-BR" sz="3000" dirty="0"/>
              <a:t> </a:t>
            </a:r>
          </a:p>
        </p:txBody>
      </p:sp>
      <p:sp>
        <p:nvSpPr>
          <p:cNvPr id="16" name="Seta: para Cima 15">
            <a:extLst>
              <a:ext uri="{FF2B5EF4-FFF2-40B4-BE49-F238E27FC236}">
                <a16:creationId xmlns:a16="http://schemas.microsoft.com/office/drawing/2014/main" id="{C0DDC439-0E55-4F49-A4C4-51382CB9ABFC}"/>
              </a:ext>
            </a:extLst>
          </p:cNvPr>
          <p:cNvSpPr/>
          <p:nvPr/>
        </p:nvSpPr>
        <p:spPr>
          <a:xfrm rot="16200000">
            <a:off x="17509545" y="1307468"/>
            <a:ext cx="2521923" cy="4667667"/>
          </a:xfrm>
          <a:prstGeom prst="upArrow">
            <a:avLst/>
          </a:prstGeom>
          <a:solidFill>
            <a:srgbClr val="035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F31E644-7D2C-4AF2-B354-41BFD0740F19}"/>
              </a:ext>
            </a:extLst>
          </p:cNvPr>
          <p:cNvSpPr txBox="1"/>
          <p:nvPr/>
        </p:nvSpPr>
        <p:spPr>
          <a:xfrm>
            <a:off x="17599512" y="3225802"/>
            <a:ext cx="3649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Compartimento RACK19”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Operadora 2</a:t>
            </a:r>
          </a:p>
        </p:txBody>
      </p:sp>
      <p:sp>
        <p:nvSpPr>
          <p:cNvPr id="18" name="Seta: para Cima 17">
            <a:extLst>
              <a:ext uri="{FF2B5EF4-FFF2-40B4-BE49-F238E27FC236}">
                <a16:creationId xmlns:a16="http://schemas.microsoft.com/office/drawing/2014/main" id="{0AEF1C93-F0FC-4F52-B815-D4B28ADC5CF5}"/>
              </a:ext>
            </a:extLst>
          </p:cNvPr>
          <p:cNvSpPr/>
          <p:nvPr/>
        </p:nvSpPr>
        <p:spPr>
          <a:xfrm rot="16200000">
            <a:off x="17429717" y="6853384"/>
            <a:ext cx="2521923" cy="4667667"/>
          </a:xfrm>
          <a:prstGeom prst="upArrow">
            <a:avLst/>
          </a:prstGeom>
          <a:solidFill>
            <a:srgbClr val="035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8CB44AF-35B7-4545-978C-02365ACB7887}"/>
              </a:ext>
            </a:extLst>
          </p:cNvPr>
          <p:cNvSpPr txBox="1"/>
          <p:nvPr/>
        </p:nvSpPr>
        <p:spPr>
          <a:xfrm>
            <a:off x="17516173" y="8771718"/>
            <a:ext cx="357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Compartimento RACK19”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Operadora 1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57A358C4-401C-47B8-B4DE-14807CEC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161" y="7625614"/>
            <a:ext cx="7195176" cy="353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m 62" descr="Uma imagem contendo ao ar livre, mesa, pista, trem&#10;&#10;Descrição gerada automaticamente">
            <a:extLst>
              <a:ext uri="{FF2B5EF4-FFF2-40B4-BE49-F238E27FC236}">
                <a16:creationId xmlns:a16="http://schemas.microsoft.com/office/drawing/2014/main" id="{D2B30D45-64FB-4741-9BBB-9BD3F0E7F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9" b="18845"/>
          <a:stretch/>
        </p:blipFill>
        <p:spPr>
          <a:xfrm>
            <a:off x="13485090" y="5465"/>
            <a:ext cx="3559089" cy="223290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1637014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Filtragem de Ar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C909AD-45AD-48B6-8DA8-DCC5A8BEA6EA}"/>
              </a:ext>
            </a:extLst>
          </p:cNvPr>
          <p:cNvSpPr txBox="1"/>
          <p:nvPr/>
        </p:nvSpPr>
        <p:spPr>
          <a:xfrm>
            <a:off x="570226" y="2570725"/>
            <a:ext cx="986973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800" dirty="0"/>
              <a:t>O Sistema de Filtragem de ar possui um filtro específico para gabinetes externos, este é constituído por uma membrana adsorvente de água. Para as baterias de baterias de lítio, é utilizado um filtro no compartimento das baterias para filtragem do ar a fim de não comprometer a eletrônica dos elementos de lítio. </a:t>
            </a:r>
          </a:p>
        </p:txBody>
      </p:sp>
      <p:pic>
        <p:nvPicPr>
          <p:cNvPr id="3074" name="Imagem 1">
            <a:extLst>
              <a:ext uri="{FF2B5EF4-FFF2-40B4-BE49-F238E27FC236}">
                <a16:creationId xmlns:a16="http://schemas.microsoft.com/office/drawing/2014/main" id="{4F28D6DB-502F-4B66-AF19-7BE5A3ADA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3" r="6949" b="3712"/>
          <a:stretch/>
        </p:blipFill>
        <p:spPr bwMode="auto">
          <a:xfrm flipH="1">
            <a:off x="11943615" y="2986284"/>
            <a:ext cx="2828950" cy="32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DE6965D-4E17-46CC-990D-9697FB6BE4E4}"/>
              </a:ext>
            </a:extLst>
          </p:cNvPr>
          <p:cNvSpPr txBox="1"/>
          <p:nvPr/>
        </p:nvSpPr>
        <p:spPr>
          <a:xfrm>
            <a:off x="570225" y="6144010"/>
            <a:ext cx="4749261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800" b="1" dirty="0"/>
              <a:t>Filtro para Equipamentos </a:t>
            </a:r>
          </a:p>
          <a:p>
            <a:pPr marL="0" indent="0" algn="just">
              <a:buNone/>
            </a:pPr>
            <a:r>
              <a:rPr lang="pt-BR" sz="2800" dirty="0"/>
              <a:t>•	Fabricante: GORE</a:t>
            </a:r>
          </a:p>
          <a:p>
            <a:pPr marL="0" indent="0" algn="just">
              <a:buNone/>
            </a:pPr>
            <a:r>
              <a:rPr lang="pt-BR" sz="2800" dirty="0"/>
              <a:t>•	Modelo: CF541242</a:t>
            </a:r>
          </a:p>
          <a:p>
            <a:pPr marL="0" indent="0" algn="just">
              <a:buNone/>
            </a:pPr>
            <a:r>
              <a:rPr lang="pt-BR" sz="2800" dirty="0"/>
              <a:t>•	Vazão máx.: 625 m³/h</a:t>
            </a:r>
          </a:p>
          <a:p>
            <a:pPr marL="0" indent="0" algn="just">
              <a:buNone/>
            </a:pPr>
            <a:r>
              <a:rPr lang="pt-BR" sz="2800" dirty="0"/>
              <a:t>•	Dissipação: 2016 W</a:t>
            </a:r>
          </a:p>
          <a:p>
            <a:pPr marL="0" indent="0" algn="just">
              <a:buNone/>
            </a:pPr>
            <a:r>
              <a:rPr lang="pt-BR" sz="2800" dirty="0"/>
              <a:t>•	Dimensões: </a:t>
            </a:r>
          </a:p>
          <a:p>
            <a:pPr marL="0" indent="0" algn="just">
              <a:buNone/>
            </a:pPr>
            <a:r>
              <a:rPr lang="pt-BR" sz="2800" dirty="0"/>
              <a:t>      605x455x80mm (</a:t>
            </a:r>
            <a:r>
              <a:rPr lang="pt-BR" sz="2800" dirty="0" err="1"/>
              <a:t>AxLxC</a:t>
            </a:r>
            <a:r>
              <a:rPr lang="pt-BR" sz="2800" dirty="0"/>
              <a:t>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6F314B8-5564-4737-876D-FA7DB21C57E1}"/>
              </a:ext>
            </a:extLst>
          </p:cNvPr>
          <p:cNvSpPr txBox="1"/>
          <p:nvPr/>
        </p:nvSpPr>
        <p:spPr>
          <a:xfrm>
            <a:off x="5502235" y="6144009"/>
            <a:ext cx="483784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800" b="1" dirty="0"/>
              <a:t>Filtro para Baterias </a:t>
            </a:r>
          </a:p>
          <a:p>
            <a:pPr marL="0" indent="0" algn="just">
              <a:buNone/>
            </a:pPr>
            <a:r>
              <a:rPr lang="pt-BR" sz="2800" b="1" dirty="0"/>
              <a:t>•	</a:t>
            </a:r>
            <a:r>
              <a:rPr lang="pt-BR" sz="2800" dirty="0"/>
              <a:t>Fabricante: GORE</a:t>
            </a:r>
          </a:p>
          <a:p>
            <a:pPr marL="0" indent="0" algn="just">
              <a:buNone/>
            </a:pPr>
            <a:r>
              <a:rPr lang="pt-BR" sz="2800" dirty="0"/>
              <a:t>•	Modelo: CF541239</a:t>
            </a:r>
          </a:p>
          <a:p>
            <a:pPr marL="0" indent="0" algn="just">
              <a:buNone/>
            </a:pPr>
            <a:r>
              <a:rPr lang="pt-BR" sz="2800" dirty="0"/>
              <a:t>•	Vazão máx.: 100 m³/h</a:t>
            </a:r>
          </a:p>
          <a:p>
            <a:pPr marL="0" indent="0" algn="just">
              <a:buNone/>
            </a:pPr>
            <a:r>
              <a:rPr lang="pt-BR" sz="2800" dirty="0"/>
              <a:t>•	Dissipação: 323 W</a:t>
            </a:r>
          </a:p>
          <a:p>
            <a:pPr marL="0" indent="0" algn="just">
              <a:buNone/>
            </a:pPr>
            <a:r>
              <a:rPr lang="pt-BR" sz="2800" dirty="0"/>
              <a:t>•	Dimensões: </a:t>
            </a:r>
          </a:p>
          <a:p>
            <a:pPr marL="0" indent="0" algn="just">
              <a:buNone/>
            </a:pPr>
            <a:r>
              <a:rPr lang="pt-BR" sz="2800" dirty="0"/>
              <a:t>     305x230x57,2mm (</a:t>
            </a:r>
            <a:r>
              <a:rPr lang="pt-BR" sz="2800" dirty="0" err="1"/>
              <a:t>AxLxC</a:t>
            </a:r>
            <a:r>
              <a:rPr lang="pt-BR" sz="2800" dirty="0"/>
              <a:t>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500542-EC62-4683-8C6D-01319C50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698" l="9962" r="89272">
                        <a14:foregroundMark x1="14559" y1="8048" x2="14559" y2="10142"/>
                        <a14:foregroundMark x1="14559" y1="1179" x2="14559" y2="4766"/>
                        <a14:foregroundMark x1="16092" y1="1651" x2="29885" y2="1651"/>
                        <a14:foregroundMark x1="35249" y1="8019" x2="48276" y2="4717"/>
                        <a14:foregroundMark x1="29885" y1="45755" x2="41762" y2="29245"/>
                        <a14:foregroundMark x1="30651" y1="53538" x2="33716" y2="38443"/>
                        <a14:foregroundMark x1="42146" y1="55896" x2="43295" y2="33255"/>
                        <a14:foregroundMark x1="36782" y1="59906" x2="29502" y2="37736"/>
                        <a14:foregroundMark x1="38844" y1="94737" x2="42146" y2="94104"/>
                        <a14:foregroundMark x1="18774" y1="98585" x2="24236" y2="97538"/>
                        <a14:foregroundMark x1="29136" y1="93476" x2="27902" y2="93416"/>
                        <a14:foregroundMark x1="42146" y1="94104" x2="39625" y2="93982"/>
                        <a14:foregroundMark x1="19892" y1="95438" x2="18391" y2="96698"/>
                        <a14:foregroundMark x1="31418" y1="87736" x2="41379" y2="79717"/>
                        <a14:backgroundMark x1="33716" y1="96226" x2="28352" y2="99528"/>
                        <a14:backgroundMark x1="37165" y1="96226" x2="35632" y2="95991"/>
                        <a14:backgroundMark x1="36015" y1="95755" x2="36015" y2="95755"/>
                        <a14:backgroundMark x1="35632" y1="95991" x2="35632" y2="95991"/>
                        <a14:backgroundMark x1="34483" y1="95991" x2="37548" y2="95991"/>
                        <a14:backgroundMark x1="39464" y1="95755" x2="32184" y2="96226"/>
                        <a14:backgroundMark x1="39080" y1="95283" x2="39080" y2="95283"/>
                        <a14:backgroundMark x1="39080" y1="95519" x2="39080" y2="95519"/>
                        <a14:backgroundMark x1="39464" y1="95283" x2="39464" y2="95283"/>
                        <a14:backgroundMark x1="13410" y1="5896" x2="12644" y2="1179"/>
                        <a14:backgroundMark x1="13027" y1="4009" x2="13027" y2="1415"/>
                        <a14:backgroundMark x1="12644" y1="11085" x2="13027" y2="943"/>
                        <a14:backgroundMark x1="13027" y1="9906" x2="13410" y2="0"/>
                        <a14:backgroundMark x1="13027" y1="9906" x2="13027" y2="6368"/>
                        <a14:backgroundMark x1="13410" y1="9670" x2="13410" y2="6604"/>
                        <a14:backgroundMark x1="13410" y1="10613" x2="13410" y2="10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32192" y="5584691"/>
            <a:ext cx="3405615" cy="55324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2E33EE2-F18F-481A-9D84-4DDD2CD0A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0" b="91346" l="9549" r="89655">
                        <a14:foregroundMark x1="58090" y1="3846" x2="42175" y2="6010"/>
                        <a14:foregroundMark x1="42175" y1="6010" x2="30504" y2="10817"/>
                        <a14:foregroundMark x1="30504" y1="10817" x2="30504" y2="11538"/>
                        <a14:foregroundMark x1="23342" y1="91346" x2="23607" y2="908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0924" y="7109373"/>
            <a:ext cx="3415705" cy="376905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749C81C-F41A-4C86-9247-624F8D4DBC58}"/>
              </a:ext>
            </a:extLst>
          </p:cNvPr>
          <p:cNvGrpSpPr/>
          <p:nvPr/>
        </p:nvGrpSpPr>
        <p:grpSpPr>
          <a:xfrm>
            <a:off x="13737284" y="6444447"/>
            <a:ext cx="6147278" cy="4433978"/>
            <a:chOff x="14446613" y="4125595"/>
            <a:chExt cx="7886262" cy="5585341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F0CDC067-6731-4E40-A54B-CA57EE1548BD}"/>
                </a:ext>
              </a:extLst>
            </p:cNvPr>
            <p:cNvSpPr/>
            <p:nvPr/>
          </p:nvSpPr>
          <p:spPr>
            <a:xfrm>
              <a:off x="14446613" y="4701445"/>
              <a:ext cx="5195866" cy="500949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E90075A4-76BB-4B67-8D72-0E00E4DF677B}"/>
                </a:ext>
              </a:extLst>
            </p:cNvPr>
            <p:cNvSpPr/>
            <p:nvPr/>
          </p:nvSpPr>
          <p:spPr>
            <a:xfrm rot="20295369">
              <a:off x="19937604" y="4125595"/>
              <a:ext cx="2395271" cy="236159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D55A01F4-B8D7-448E-8E4E-A9F19672FB44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19428138" y="5742035"/>
              <a:ext cx="594678" cy="376296"/>
            </a:xfrm>
            <a:prstGeom prst="line">
              <a:avLst/>
            </a:prstGeom>
            <a:ln w="28575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C3AE087-E941-4534-825B-E8313108AA50}"/>
              </a:ext>
            </a:extLst>
          </p:cNvPr>
          <p:cNvSpPr txBox="1"/>
          <p:nvPr/>
        </p:nvSpPr>
        <p:spPr>
          <a:xfrm>
            <a:off x="14011254" y="11086207"/>
            <a:ext cx="422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Filtro de Equipamentos</a:t>
            </a:r>
          </a:p>
        </p:txBody>
      </p:sp>
      <p:pic>
        <p:nvPicPr>
          <p:cNvPr id="18" name="Imagem 17" descr="Torre de metal&#10;&#10;Descrição gerada automaticamente com confiança baixa">
            <a:extLst>
              <a:ext uri="{FF2B5EF4-FFF2-40B4-BE49-F238E27FC236}">
                <a16:creationId xmlns:a16="http://schemas.microsoft.com/office/drawing/2014/main" id="{B30FAC03-0A9C-4A39-A73C-7EB493056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417" y="0"/>
            <a:ext cx="3480714" cy="4650641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FAEACF0-13AD-4DE7-9573-DD892D2C35EB}"/>
              </a:ext>
            </a:extLst>
          </p:cNvPr>
          <p:cNvGrpSpPr/>
          <p:nvPr/>
        </p:nvGrpSpPr>
        <p:grpSpPr>
          <a:xfrm>
            <a:off x="11391724" y="1416092"/>
            <a:ext cx="7530653" cy="5083052"/>
            <a:chOff x="14196365" y="4164104"/>
            <a:chExt cx="9660975" cy="6402958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2A68F22D-CFC3-4CB7-884A-59B90F053514}"/>
                </a:ext>
              </a:extLst>
            </p:cNvPr>
            <p:cNvSpPr/>
            <p:nvPr/>
          </p:nvSpPr>
          <p:spPr>
            <a:xfrm>
              <a:off x="14196365" y="5758583"/>
              <a:ext cx="4913281" cy="480847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4C202A8A-F3F9-46B5-A4D8-FEA0AE60022D}"/>
                </a:ext>
              </a:extLst>
            </p:cNvPr>
            <p:cNvSpPr/>
            <p:nvPr/>
          </p:nvSpPr>
          <p:spPr>
            <a:xfrm rot="20295369">
              <a:off x="22002971" y="4164104"/>
              <a:ext cx="1854369" cy="181454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A67E9E9D-7A5F-448B-8221-799F574A5064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18839453" y="5408643"/>
              <a:ext cx="3229488" cy="1604311"/>
            </a:xfrm>
            <a:prstGeom prst="line">
              <a:avLst/>
            </a:prstGeom>
            <a:ln w="28575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F81C622A-1AE8-4DC2-8AD0-1A379C0BB795}"/>
              </a:ext>
            </a:extLst>
          </p:cNvPr>
          <p:cNvSpPr/>
          <p:nvPr/>
        </p:nvSpPr>
        <p:spPr>
          <a:xfrm rot="20295369">
            <a:off x="13660622" y="894784"/>
            <a:ext cx="1445466" cy="144049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9532D132-5E56-4F51-BE17-3C8D224289CB}"/>
              </a:ext>
            </a:extLst>
          </p:cNvPr>
          <p:cNvCxnSpPr>
            <a:cxnSpLocks/>
          </p:cNvCxnSpPr>
          <p:nvPr/>
        </p:nvCxnSpPr>
        <p:spPr>
          <a:xfrm flipV="1">
            <a:off x="14120239" y="2325320"/>
            <a:ext cx="84697" cy="543019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E09D0E1-EE94-4AA9-ADE2-6073003F42CF}"/>
              </a:ext>
            </a:extLst>
          </p:cNvPr>
          <p:cNvSpPr txBox="1"/>
          <p:nvPr/>
        </p:nvSpPr>
        <p:spPr>
          <a:xfrm>
            <a:off x="12682683" y="6685320"/>
            <a:ext cx="299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Filtros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DF016B1A-C6C5-4922-BC33-6EFF2898F42D}"/>
              </a:ext>
            </a:extLst>
          </p:cNvPr>
          <p:cNvSpPr/>
          <p:nvPr/>
        </p:nvSpPr>
        <p:spPr>
          <a:xfrm rot="20295369">
            <a:off x="18017466" y="8972077"/>
            <a:ext cx="1867095" cy="18747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6DF81B77-2239-41CF-AA0A-97F518229D2F}"/>
              </a:ext>
            </a:extLst>
          </p:cNvPr>
          <p:cNvCxnSpPr>
            <a:cxnSpLocks/>
          </p:cNvCxnSpPr>
          <p:nvPr/>
        </p:nvCxnSpPr>
        <p:spPr>
          <a:xfrm>
            <a:off x="17758392" y="9206631"/>
            <a:ext cx="441252" cy="16234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A4E44F87-7A75-407E-AC2A-237C4D7CA01D}"/>
              </a:ext>
            </a:extLst>
          </p:cNvPr>
          <p:cNvSpPr txBox="1"/>
          <p:nvPr/>
        </p:nvSpPr>
        <p:spPr>
          <a:xfrm>
            <a:off x="14466999" y="2332980"/>
            <a:ext cx="299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Filtro de Bateria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EEAFDFA-C658-4ADA-B546-826AAC4A0835}"/>
              </a:ext>
            </a:extLst>
          </p:cNvPr>
          <p:cNvSpPr txBox="1"/>
          <p:nvPr/>
        </p:nvSpPr>
        <p:spPr>
          <a:xfrm>
            <a:off x="17863101" y="4728757"/>
            <a:ext cx="299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Filtro de Equipamento</a:t>
            </a:r>
          </a:p>
        </p:txBody>
      </p:sp>
    </p:spTree>
    <p:extLst>
      <p:ext uri="{BB962C8B-B14F-4D97-AF65-F5344CB8AC3E}">
        <p14:creationId xmlns:p14="http://schemas.microsoft.com/office/powerpoint/2010/main" val="23459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646BC4D4-17AA-4E30-B817-7CC3FE71C185}"/>
              </a:ext>
            </a:extLst>
          </p:cNvPr>
          <p:cNvSpPr/>
          <p:nvPr/>
        </p:nvSpPr>
        <p:spPr>
          <a:xfrm>
            <a:off x="17872364" y="0"/>
            <a:ext cx="3776933" cy="2699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1637014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das </a:t>
            </a:r>
            <a:r>
              <a:rPr lang="pt-BR" sz="4978" b="1" dirty="0" err="1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RRU’s</a:t>
            </a:r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C909AD-45AD-48B6-8DA8-DCC5A8BEA6EA}"/>
              </a:ext>
            </a:extLst>
          </p:cNvPr>
          <p:cNvSpPr txBox="1"/>
          <p:nvPr/>
        </p:nvSpPr>
        <p:spPr>
          <a:xfrm>
            <a:off x="645507" y="3171409"/>
            <a:ext cx="5697103" cy="7638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Neste primeiro nível, os suportes de rádio permitem a locação de até quinze unidades, dimensionados para a utilização dos modelos de equipamentos de Telecomunicação disponíveis no mercado (Ericsson, Huawei e Nokia). A subida de cabos para os níveis superiores é feita de forma isolada e independente, não permitindo acesso de outra operadora.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E3B20D1-A07A-4968-894F-0215AC0A160A}"/>
              </a:ext>
            </a:extLst>
          </p:cNvPr>
          <p:cNvSpPr/>
          <p:nvPr/>
        </p:nvSpPr>
        <p:spPr>
          <a:xfrm>
            <a:off x="570226" y="2286610"/>
            <a:ext cx="3479001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C2995D-283C-46C7-8EEE-89106E237AD4}"/>
              </a:ext>
            </a:extLst>
          </p:cNvPr>
          <p:cNvSpPr txBox="1"/>
          <p:nvPr/>
        </p:nvSpPr>
        <p:spPr>
          <a:xfrm>
            <a:off x="815578" y="2216237"/>
            <a:ext cx="421405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 Operadora 1 e 2</a:t>
            </a:r>
          </a:p>
        </p:txBody>
      </p:sp>
      <p:pic>
        <p:nvPicPr>
          <p:cNvPr id="5122" name="Imagem 1">
            <a:extLst>
              <a:ext uri="{FF2B5EF4-FFF2-40B4-BE49-F238E27FC236}">
                <a16:creationId xmlns:a16="http://schemas.microsoft.com/office/drawing/2014/main" id="{9014FA83-D55D-4EDA-8C13-154D3F33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46" y="2303605"/>
            <a:ext cx="3366433" cy="98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m 1">
            <a:extLst>
              <a:ext uri="{FF2B5EF4-FFF2-40B4-BE49-F238E27FC236}">
                <a16:creationId xmlns:a16="http://schemas.microsoft.com/office/drawing/2014/main" id="{AB82A05C-D884-4122-8B65-19BB06A1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938" y="0"/>
            <a:ext cx="2424223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eta: para Cima 21">
            <a:extLst>
              <a:ext uri="{FF2B5EF4-FFF2-40B4-BE49-F238E27FC236}">
                <a16:creationId xmlns:a16="http://schemas.microsoft.com/office/drawing/2014/main" id="{54D1C6BC-A38D-48AB-9730-185BA74FA459}"/>
              </a:ext>
            </a:extLst>
          </p:cNvPr>
          <p:cNvSpPr/>
          <p:nvPr/>
        </p:nvSpPr>
        <p:spPr>
          <a:xfrm rot="16200000">
            <a:off x="18054501" y="-949504"/>
            <a:ext cx="2521923" cy="4667667"/>
          </a:xfrm>
          <a:prstGeom prst="upArrow">
            <a:avLst/>
          </a:prstGeom>
          <a:solidFill>
            <a:srgbClr val="035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5E6A3A4-1B2B-432B-80E5-3E942F5EB51D}"/>
              </a:ext>
            </a:extLst>
          </p:cNvPr>
          <p:cNvSpPr txBox="1"/>
          <p:nvPr/>
        </p:nvSpPr>
        <p:spPr>
          <a:xfrm>
            <a:off x="18144468" y="968830"/>
            <a:ext cx="3649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Compartimento RACK19”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Operadora 2</a:t>
            </a:r>
          </a:p>
        </p:txBody>
      </p:sp>
      <p:sp>
        <p:nvSpPr>
          <p:cNvPr id="24" name="Seta: para Cima 23">
            <a:extLst>
              <a:ext uri="{FF2B5EF4-FFF2-40B4-BE49-F238E27FC236}">
                <a16:creationId xmlns:a16="http://schemas.microsoft.com/office/drawing/2014/main" id="{88424F60-395B-47E4-8BC6-0D0ABD8F09E7}"/>
              </a:ext>
            </a:extLst>
          </p:cNvPr>
          <p:cNvSpPr/>
          <p:nvPr/>
        </p:nvSpPr>
        <p:spPr>
          <a:xfrm rot="16200000">
            <a:off x="18061617" y="4893955"/>
            <a:ext cx="2521923" cy="4667667"/>
          </a:xfrm>
          <a:prstGeom prst="upArrow">
            <a:avLst/>
          </a:prstGeom>
          <a:solidFill>
            <a:srgbClr val="035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5FD1460-F960-48CF-BDA3-072284466275}"/>
              </a:ext>
            </a:extLst>
          </p:cNvPr>
          <p:cNvSpPr txBox="1"/>
          <p:nvPr/>
        </p:nvSpPr>
        <p:spPr>
          <a:xfrm>
            <a:off x="18148073" y="6812289"/>
            <a:ext cx="357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Compartimento RACK19”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i="1" dirty="0">
                <a:solidFill>
                  <a:schemeClr val="bg1"/>
                </a:solidFill>
              </a:rPr>
              <a:t>Operadora 1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055DE45-4CD2-488C-81A6-826ED8EC8CAA}"/>
              </a:ext>
            </a:extLst>
          </p:cNvPr>
          <p:cNvSpPr txBox="1"/>
          <p:nvPr/>
        </p:nvSpPr>
        <p:spPr>
          <a:xfrm>
            <a:off x="10566298" y="3176461"/>
            <a:ext cx="4828013" cy="7638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Os suportes de </a:t>
            </a:r>
            <a:r>
              <a:rPr lang="pt-BR" sz="3000" dirty="0" err="1"/>
              <a:t>diplexer</a:t>
            </a:r>
            <a:r>
              <a:rPr lang="pt-BR" sz="3000" dirty="0"/>
              <a:t> e/ou </a:t>
            </a:r>
            <a:r>
              <a:rPr lang="pt-BR" sz="3000" dirty="0" err="1"/>
              <a:t>triplexer</a:t>
            </a:r>
            <a:r>
              <a:rPr lang="pt-BR" sz="3000" dirty="0"/>
              <a:t> estão localizados no compartimento superior das RRU de cada operadora. Ou seja, cada operadora tem acesso individual aos seus </a:t>
            </a:r>
            <a:r>
              <a:rPr lang="pt-BR" sz="3000" dirty="0" err="1"/>
              <a:t>diplexer</a:t>
            </a:r>
            <a:r>
              <a:rPr lang="pt-BR" sz="3000" dirty="0"/>
              <a:t> / </a:t>
            </a:r>
            <a:r>
              <a:rPr lang="pt-BR" sz="3000" dirty="0" err="1"/>
              <a:t>triplexer</a:t>
            </a:r>
            <a:r>
              <a:rPr lang="pt-BR" sz="3000" dirty="0"/>
              <a:t>, com fácil acesso a todos os cabos das </a:t>
            </a:r>
            <a:r>
              <a:rPr lang="pt-BR" sz="3000" dirty="0" err="1"/>
              <a:t>RRU’s</a:t>
            </a:r>
            <a:r>
              <a:rPr lang="pt-BR" sz="3000" dirty="0"/>
              <a:t> como demais cabos auxiliares, permitindo fácil fixação dos equipamentos.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8754B3AD-337C-42B7-93ED-43A5EF9FE011}"/>
              </a:ext>
            </a:extLst>
          </p:cNvPr>
          <p:cNvSpPr/>
          <p:nvPr/>
        </p:nvSpPr>
        <p:spPr>
          <a:xfrm>
            <a:off x="10651784" y="2216237"/>
            <a:ext cx="3366433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77DCA45-BBF1-45B4-B604-BC08E70D26D2}"/>
              </a:ext>
            </a:extLst>
          </p:cNvPr>
          <p:cNvSpPr txBox="1"/>
          <p:nvPr/>
        </p:nvSpPr>
        <p:spPr>
          <a:xfrm>
            <a:off x="10897136" y="2145864"/>
            <a:ext cx="421405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 Combinadores</a:t>
            </a:r>
          </a:p>
        </p:txBody>
      </p:sp>
    </p:spTree>
    <p:extLst>
      <p:ext uri="{BB962C8B-B14F-4D97-AF65-F5344CB8AC3E}">
        <p14:creationId xmlns:p14="http://schemas.microsoft.com/office/powerpoint/2010/main" val="33055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862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Portas e Fechamentos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03029C-6089-49BE-B3A4-3E9F4809D2D7}"/>
              </a:ext>
            </a:extLst>
          </p:cNvPr>
          <p:cNvSpPr txBox="1"/>
          <p:nvPr/>
        </p:nvSpPr>
        <p:spPr>
          <a:xfrm>
            <a:off x="648237" y="2287697"/>
            <a:ext cx="11913878" cy="486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As Portas do Gabinete dão acesso aos equipamentos instalados na estrutura, mantendo em todos os compartimentos o mesmo padrão de funcionamentos, variando apenas a quantidade de travas conforme necessidade exigida pelo dimensionamento da porta, articulam com dobradiças de aço confeccionadas pela METAL ALFA, garantindo a robustez necessária para o perfeito funcionamento, assim como garantindo uma proteção extra contra possíveis furtos ou vandalismo. </a:t>
            </a: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B2B4BCC0-FB66-439E-9252-E6D32E1649DB}"/>
              </a:ext>
            </a:extLst>
          </p:cNvPr>
          <p:cNvGrpSpPr>
            <a:grpSpLocks/>
          </p:cNvGrpSpPr>
          <p:nvPr/>
        </p:nvGrpSpPr>
        <p:grpSpPr bwMode="auto">
          <a:xfrm>
            <a:off x="18062982" y="4368365"/>
            <a:ext cx="2873979" cy="1253893"/>
            <a:chOff x="8690" y="12160"/>
            <a:chExt cx="1982" cy="840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E158419-0233-4399-A643-38B807A73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" y="12160"/>
              <a:ext cx="325" cy="31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53813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13" name="Caixa de Texto 2">
              <a:extLst>
                <a:ext uri="{FF2B5EF4-FFF2-40B4-BE49-F238E27FC236}">
                  <a16:creationId xmlns:a16="http://schemas.microsoft.com/office/drawing/2014/main" id="{3C892639-B822-433F-BE07-3616766B6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5" y="12193"/>
              <a:ext cx="1657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0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Operadora 2</a:t>
              </a:r>
              <a:endParaRPr kumimoji="0" lang="pt-BR" altLang="pt-BR" sz="4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C211CEF6-9AAB-4EE8-9C54-3AB362E29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0" y="12540"/>
              <a:ext cx="325" cy="315"/>
            </a:xfrm>
            <a:prstGeom prst="rect">
              <a:avLst/>
            </a:prstGeom>
            <a:solidFill>
              <a:srgbClr val="D8D8D8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3600"/>
            </a:p>
          </p:txBody>
        </p:sp>
        <p:sp>
          <p:nvSpPr>
            <p:cNvPr id="15" name="Caixa de Texto 2">
              <a:extLst>
                <a:ext uri="{FF2B5EF4-FFF2-40B4-BE49-F238E27FC236}">
                  <a16:creationId xmlns:a16="http://schemas.microsoft.com/office/drawing/2014/main" id="{97B69A84-C5F1-42EA-B641-5073D9C8E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5" y="12552"/>
              <a:ext cx="1657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0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Operadora 1</a:t>
              </a:r>
              <a:endParaRPr kumimoji="0" lang="pt-BR" altLang="pt-BR" sz="4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8204" name="Picture 12">
            <a:extLst>
              <a:ext uri="{FF2B5EF4-FFF2-40B4-BE49-F238E27FC236}">
                <a16:creationId xmlns:a16="http://schemas.microsoft.com/office/drawing/2014/main" id="{A180E2FF-8597-4A33-96D4-F73AC64B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511" y="0"/>
            <a:ext cx="3810952" cy="122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2536450-9B67-458F-9B76-2121C7FCC843}"/>
              </a:ext>
            </a:extLst>
          </p:cNvPr>
          <p:cNvSpPr txBox="1"/>
          <p:nvPr/>
        </p:nvSpPr>
        <p:spPr>
          <a:xfrm>
            <a:off x="18062982" y="10411893"/>
            <a:ext cx="2637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Indicação Operadora</a:t>
            </a:r>
          </a:p>
        </p:txBody>
      </p:sp>
    </p:spTree>
    <p:extLst>
      <p:ext uri="{BB962C8B-B14F-4D97-AF65-F5344CB8AC3E}">
        <p14:creationId xmlns:p14="http://schemas.microsoft.com/office/powerpoint/2010/main" val="28358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64460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Detalhe de Passagem de Cabos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5B6021E-337C-4B7C-BCC8-086B1F6F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11" b="85736" l="5250" r="95512">
                        <a14:foregroundMark x1="40305" y1="14565" x2="34039" y2="10811"/>
                        <a14:foregroundMark x1="34039" y1="10811" x2="28789" y2="14414"/>
                        <a14:foregroundMark x1="67401" y1="79429" x2="73582" y2="76126"/>
                        <a14:foregroundMark x1="73582" y1="76126" x2="78831" y2="65916"/>
                        <a14:foregroundMark x1="89416" y1="49550" x2="89500" y2="42793"/>
                        <a14:foregroundMark x1="92379" y1="49399" x2="92210" y2="42042"/>
                        <a14:foregroundMark x1="8721" y1="47598" x2="5250" y2="54505"/>
                        <a14:foregroundMark x1="5250" y1="54505" x2="9568" y2="56456"/>
                        <a14:foregroundMark x1="66215" y1="82883" x2="71296" y2="85736"/>
                        <a14:foregroundMark x1="71296" y1="85736" x2="72396" y2="81982"/>
                        <a14:foregroundMark x1="95512" y1="44595" x2="95512" y2="44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2" t="4839" r="2954" b="8871"/>
          <a:stretch>
            <a:fillRect/>
          </a:stretch>
        </p:blipFill>
        <p:spPr bwMode="auto">
          <a:xfrm>
            <a:off x="1419356" y="3073060"/>
            <a:ext cx="8366967" cy="42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9EB73277-CB16-4A1F-B5B0-72089C50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066" y="2525280"/>
            <a:ext cx="4284581" cy="411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5467B6-31FD-4D9C-90C9-EA8D057AF62F}"/>
              </a:ext>
            </a:extLst>
          </p:cNvPr>
          <p:cNvSpPr txBox="1"/>
          <p:nvPr/>
        </p:nvSpPr>
        <p:spPr>
          <a:xfrm>
            <a:off x="1128163" y="2549632"/>
            <a:ext cx="4284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Sistema de passagem e vedação de cabos interna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E71AC4-7C00-4A60-B887-5E19CEFB3B6A}"/>
              </a:ext>
            </a:extLst>
          </p:cNvPr>
          <p:cNvSpPr txBox="1"/>
          <p:nvPr/>
        </p:nvSpPr>
        <p:spPr>
          <a:xfrm>
            <a:off x="16283743" y="2411133"/>
            <a:ext cx="2029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Sistema de passagem e vedação de cabos instalada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1A7A2E6-E376-45B0-BAAA-1D8F7E085AE4}"/>
              </a:ext>
            </a:extLst>
          </p:cNvPr>
          <p:cNvSpPr/>
          <p:nvPr/>
        </p:nvSpPr>
        <p:spPr>
          <a:xfrm>
            <a:off x="11947224" y="10697633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latin typeface="Arial Narrow" panose="020B0606020202030204" pitchFamily="34" charset="0"/>
                <a:cs typeface="Arial" panose="020B0604020202020204" pitchFamily="34" charset="0"/>
              </a:rPr>
              <a:t>Cabos Fider 1/2" – Topo do Poste</a:t>
            </a:r>
          </a:p>
        </p:txBody>
      </p:sp>
      <p:pic>
        <p:nvPicPr>
          <p:cNvPr id="8" name="Imagem 1">
            <a:extLst>
              <a:ext uri="{FF2B5EF4-FFF2-40B4-BE49-F238E27FC236}">
                <a16:creationId xmlns:a16="http://schemas.microsoft.com/office/drawing/2014/main" id="{BEF91CB9-83FD-48B4-A98B-DF8B14F12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066" y="7808378"/>
            <a:ext cx="3440662" cy="276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">
            <a:extLst>
              <a:ext uri="{FF2B5EF4-FFF2-40B4-BE49-F238E27FC236}">
                <a16:creationId xmlns:a16="http://schemas.microsoft.com/office/drawing/2014/main" id="{00DFE186-21E4-42DC-AE05-93093193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709" y="7841876"/>
            <a:ext cx="3428999" cy="271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309C93E-3B0F-467C-BB58-31F3F90BF255}"/>
              </a:ext>
            </a:extLst>
          </p:cNvPr>
          <p:cNvSpPr/>
          <p:nvPr/>
        </p:nvSpPr>
        <p:spPr>
          <a:xfrm>
            <a:off x="15673709" y="10697633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latin typeface="Arial Narrow" panose="020B0606020202030204" pitchFamily="34" charset="0"/>
                <a:cs typeface="Arial" panose="020B0604020202020204" pitchFamily="34" charset="0"/>
              </a:rPr>
              <a:t>Cabos Fider 1/2" – Portas 3 e 4 (Outdoor)</a:t>
            </a:r>
          </a:p>
        </p:txBody>
      </p:sp>
      <p:pic>
        <p:nvPicPr>
          <p:cNvPr id="3" name="Imagem 2" descr="Uma imagem contendo ao ar livre, estrada, estacionado, rua&#10;&#10;Descrição gerada automaticamente">
            <a:extLst>
              <a:ext uri="{FF2B5EF4-FFF2-40B4-BE49-F238E27FC236}">
                <a16:creationId xmlns:a16="http://schemas.microsoft.com/office/drawing/2014/main" id="{3F7E4C4C-9814-41C4-8751-1F8B35B2E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56" y="7808378"/>
            <a:ext cx="6008749" cy="3758585"/>
          </a:xfrm>
          <a:prstGeom prst="rect">
            <a:avLst/>
          </a:prstGeom>
        </p:spPr>
      </p:pic>
      <p:pic>
        <p:nvPicPr>
          <p:cNvPr id="12" name="Imagem 11" descr="Monitor de computador&#10;&#10;Descrição gerada automaticamente com confiança baixa">
            <a:extLst>
              <a:ext uri="{FF2B5EF4-FFF2-40B4-BE49-F238E27FC236}">
                <a16:creationId xmlns:a16="http://schemas.microsoft.com/office/drawing/2014/main" id="{61C48999-18C0-4B21-8354-306DF53F86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30"/>
          <a:stretch/>
        </p:blipFill>
        <p:spPr>
          <a:xfrm>
            <a:off x="7755775" y="7812238"/>
            <a:ext cx="3082088" cy="379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C34207C7-C1A5-4B6A-B145-B7AB94FD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768318" y="7797281"/>
            <a:ext cx="3048014" cy="44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40155255-CA3C-4765-99BE-8B1D4767DB16}"/>
              </a:ext>
            </a:extLst>
          </p:cNvPr>
          <p:cNvSpPr/>
          <p:nvPr/>
        </p:nvSpPr>
        <p:spPr>
          <a:xfrm rot="10800000" flipH="1">
            <a:off x="5061524" y="10658881"/>
            <a:ext cx="2657924" cy="59807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64460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Vedação de Cabos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7C65412-8127-4E6C-B65A-7544F5A83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 bwMode="auto">
          <a:xfrm rot="16200000">
            <a:off x="17127073" y="4873991"/>
            <a:ext cx="4987596" cy="304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9F01B4E-F09C-4D31-8E3B-816F3658ADA3}"/>
              </a:ext>
            </a:extLst>
          </p:cNvPr>
          <p:cNvSpPr txBox="1"/>
          <p:nvPr/>
        </p:nvSpPr>
        <p:spPr>
          <a:xfrm>
            <a:off x="4130392" y="4985840"/>
            <a:ext cx="13326975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ctr">
              <a:buNone/>
            </a:pPr>
            <a:r>
              <a:rPr lang="pt-BR" sz="2800" dirty="0"/>
              <a:t>O Poste possui um sistema de passagem e vedação de cabos localizado no compartimento de equipamento para operadora 1 e 2. Este sistema já sai instalado de fábrica. Conforme a especificação do cliente, pode ser instalado o sistema BIO CABLE PLATE, PRENSA CABOS ou ROXTEC. A perfeita vedação/selagens destes pontos/itens deve ser realizada de forma adequa para assim evitar possíveis infiltrações na EV.</a:t>
            </a:r>
          </a:p>
          <a:p>
            <a:pPr marL="0" indent="0" algn="ctr">
              <a:buNone/>
            </a:pPr>
            <a:endParaRPr lang="pt-BR" sz="2800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F564E43-F08C-4100-9360-5415919E9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8386" y="2072561"/>
            <a:ext cx="2820438" cy="278299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F869916-E9F9-4090-BFC2-5D213DE66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93" b="6785"/>
          <a:stretch/>
        </p:blipFill>
        <p:spPr>
          <a:xfrm rot="16200000">
            <a:off x="6051303" y="1492447"/>
            <a:ext cx="2737913" cy="398831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52CCDB7-7193-4A6A-ACD2-6DD79774B1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13270"/>
          <a:stretch/>
        </p:blipFill>
        <p:spPr>
          <a:xfrm>
            <a:off x="12310490" y="8658379"/>
            <a:ext cx="4601574" cy="306296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584D794-AA44-4975-A848-15578B04D2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622"/>
          <a:stretch/>
        </p:blipFill>
        <p:spPr>
          <a:xfrm>
            <a:off x="495484" y="4796563"/>
            <a:ext cx="2981028" cy="43108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5467B6-31FD-4D9C-90C9-EA8D057AF62F}"/>
              </a:ext>
            </a:extLst>
          </p:cNvPr>
          <p:cNvSpPr txBox="1"/>
          <p:nvPr/>
        </p:nvSpPr>
        <p:spPr>
          <a:xfrm>
            <a:off x="5222113" y="10727085"/>
            <a:ext cx="4284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 err="1"/>
              <a:t>Bio</a:t>
            </a:r>
            <a:r>
              <a:rPr lang="pt-BR" sz="2400" b="1" i="1" dirty="0"/>
              <a:t> </a:t>
            </a:r>
            <a:r>
              <a:rPr lang="pt-BR" sz="2400" b="1" i="1" dirty="0" err="1"/>
              <a:t>Cable</a:t>
            </a:r>
            <a:r>
              <a:rPr lang="pt-BR" sz="2400" b="1" i="1" dirty="0"/>
              <a:t> Plate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E77E45E-9F8C-444F-BB2D-19A0C9FAE6B3}"/>
              </a:ext>
            </a:extLst>
          </p:cNvPr>
          <p:cNvSpPr/>
          <p:nvPr/>
        </p:nvSpPr>
        <p:spPr>
          <a:xfrm rot="10800000" flipH="1">
            <a:off x="12310489" y="10727085"/>
            <a:ext cx="4601573" cy="59807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D49A186-E943-4489-875D-EB071E49CAAE}"/>
              </a:ext>
            </a:extLst>
          </p:cNvPr>
          <p:cNvSpPr txBox="1"/>
          <p:nvPr/>
        </p:nvSpPr>
        <p:spPr>
          <a:xfrm>
            <a:off x="12471079" y="10795289"/>
            <a:ext cx="4284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Vedação do </a:t>
            </a:r>
            <a:r>
              <a:rPr lang="pt-BR" sz="2400" b="1" i="1" dirty="0" err="1"/>
              <a:t>Radome</a:t>
            </a:r>
            <a:endParaRPr lang="pt-BR" sz="2400" b="1" i="1" dirty="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EA72A156-0358-4E0B-ADFF-C60E52D41C96}"/>
              </a:ext>
            </a:extLst>
          </p:cNvPr>
          <p:cNvSpPr/>
          <p:nvPr/>
        </p:nvSpPr>
        <p:spPr>
          <a:xfrm rot="10800000" flipH="1">
            <a:off x="13201058" y="3081837"/>
            <a:ext cx="2981028" cy="9538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12AF872-C330-4916-B9FB-2650818ECA8C}"/>
              </a:ext>
            </a:extLst>
          </p:cNvPr>
          <p:cNvSpPr txBox="1"/>
          <p:nvPr/>
        </p:nvSpPr>
        <p:spPr>
          <a:xfrm>
            <a:off x="13138975" y="3209036"/>
            <a:ext cx="2407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Vedação Interna do Gabinete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0B400748-0878-42F2-8442-FFABD6971F9B}"/>
              </a:ext>
            </a:extLst>
          </p:cNvPr>
          <p:cNvSpPr/>
          <p:nvPr/>
        </p:nvSpPr>
        <p:spPr>
          <a:xfrm rot="10800000" flipH="1">
            <a:off x="5426107" y="2486391"/>
            <a:ext cx="2657924" cy="1415356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1FA8C59-13F9-4C4A-97B9-5002F15382BE}"/>
              </a:ext>
            </a:extLst>
          </p:cNvPr>
          <p:cNvSpPr txBox="1"/>
          <p:nvPr/>
        </p:nvSpPr>
        <p:spPr>
          <a:xfrm>
            <a:off x="5586697" y="2554595"/>
            <a:ext cx="1745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Vedação da Borracha das Portas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1973B8D-8F59-4DF8-933D-9CF47842AD53}"/>
              </a:ext>
            </a:extLst>
          </p:cNvPr>
          <p:cNvSpPr/>
          <p:nvPr/>
        </p:nvSpPr>
        <p:spPr>
          <a:xfrm rot="10800000" flipH="1">
            <a:off x="507416" y="6261737"/>
            <a:ext cx="2981028" cy="1361033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3D3C843-9E4D-41DF-B788-677A7CACE6CC}"/>
              </a:ext>
            </a:extLst>
          </p:cNvPr>
          <p:cNvSpPr txBox="1"/>
          <p:nvPr/>
        </p:nvSpPr>
        <p:spPr>
          <a:xfrm>
            <a:off x="570226" y="6323146"/>
            <a:ext cx="2231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Vedação dos Cabos Externos e Passa Cabos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A20C5E88-B85E-4170-B0E6-642378CDD5F1}"/>
              </a:ext>
            </a:extLst>
          </p:cNvPr>
          <p:cNvSpPr/>
          <p:nvPr/>
        </p:nvSpPr>
        <p:spPr>
          <a:xfrm rot="10800000" flipH="1">
            <a:off x="17938726" y="3901747"/>
            <a:ext cx="2981028" cy="95381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269EADB-DF89-4951-A9C4-4ACD8846CB9A}"/>
              </a:ext>
            </a:extLst>
          </p:cNvPr>
          <p:cNvSpPr txBox="1"/>
          <p:nvPr/>
        </p:nvSpPr>
        <p:spPr>
          <a:xfrm>
            <a:off x="18099315" y="3969951"/>
            <a:ext cx="2407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Vedação do </a:t>
            </a:r>
            <a:r>
              <a:rPr lang="pt-BR" sz="2400" b="1" i="1" dirty="0" err="1"/>
              <a:t>Cable</a:t>
            </a:r>
            <a:r>
              <a:rPr lang="pt-BR" sz="2400" b="1" i="1" dirty="0"/>
              <a:t> Plate</a:t>
            </a:r>
          </a:p>
        </p:txBody>
      </p:sp>
    </p:spTree>
    <p:extLst>
      <p:ext uri="{BB962C8B-B14F-4D97-AF65-F5344CB8AC3E}">
        <p14:creationId xmlns:p14="http://schemas.microsoft.com/office/powerpoint/2010/main" val="5988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862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Climatização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03029C-6089-49BE-B3A4-3E9F4809D2D7}"/>
              </a:ext>
            </a:extLst>
          </p:cNvPr>
          <p:cNvSpPr txBox="1"/>
          <p:nvPr/>
        </p:nvSpPr>
        <p:spPr>
          <a:xfrm>
            <a:off x="633722" y="2331240"/>
            <a:ext cx="9424678" cy="417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O sistema de climatização opera em duas fases: uma responsável por inibição do calor externo em aquecer a parte interna do poste por meio de material isolante colado na parte interna, e outra por expelir o calor interno gerado pelos equipamentos para fora do gabinete, chamadas de Isolação Térmica e Sistema de Ventilação Forçada.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350B52-942B-4861-AD93-5922420DD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4" y="7121950"/>
            <a:ext cx="3589285" cy="32431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0072D3-A42B-4035-844C-57C38402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906" y="7092814"/>
            <a:ext cx="3462957" cy="32576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2EAE0E7-D1BE-4B73-8203-24796C06ABA2}"/>
              </a:ext>
            </a:extLst>
          </p:cNvPr>
          <p:cNvSpPr txBox="1"/>
          <p:nvPr/>
        </p:nvSpPr>
        <p:spPr>
          <a:xfrm>
            <a:off x="633722" y="10468365"/>
            <a:ext cx="299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Ventilador  Equipamentos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5F9B137-B51E-45CB-A021-6C3322B3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75938" y="4923958"/>
            <a:ext cx="7306452" cy="399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7634D43-0B07-4CB2-A65A-990499830C47}"/>
              </a:ext>
            </a:extLst>
          </p:cNvPr>
          <p:cNvSpPr txBox="1"/>
          <p:nvPr/>
        </p:nvSpPr>
        <p:spPr>
          <a:xfrm>
            <a:off x="13954342" y="2657403"/>
            <a:ext cx="299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Isolação Térmica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BA85F4D-1D95-446B-AE69-056595AFDF37}"/>
              </a:ext>
            </a:extLst>
          </p:cNvPr>
          <p:cNvSpPr txBox="1"/>
          <p:nvPr/>
        </p:nvSpPr>
        <p:spPr>
          <a:xfrm>
            <a:off x="4862717" y="10468364"/>
            <a:ext cx="299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Ventilador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i="1" dirty="0" err="1"/>
              <a:t>RRU’s</a:t>
            </a:r>
            <a:endParaRPr lang="pt-BR" sz="2400" b="1" i="1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81C3993-10FD-4C2D-94AA-303F5BE58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399634" y="5129259"/>
            <a:ext cx="7306457" cy="35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C2D2424-C35B-4B51-B00F-5776BBFC8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59" y="828252"/>
            <a:ext cx="5236125" cy="168007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299F43B-E7A1-4E15-8857-4E1C731A96BE}"/>
              </a:ext>
            </a:extLst>
          </p:cNvPr>
          <p:cNvSpPr/>
          <p:nvPr/>
        </p:nvSpPr>
        <p:spPr>
          <a:xfrm rot="10800000">
            <a:off x="265" y="3366997"/>
            <a:ext cx="7954540" cy="936285"/>
          </a:xfrm>
          <a:prstGeom prst="rect">
            <a:avLst/>
          </a:prstGeom>
          <a:gradFill flip="none" rotWithShape="1">
            <a:gsLst>
              <a:gs pos="0">
                <a:srgbClr val="00B8EE">
                  <a:alpha val="0"/>
                </a:srgbClr>
              </a:gs>
              <a:gs pos="71000">
                <a:srgbClr val="0059B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60FE8E-D9C6-49BC-B016-40D6E57F466D}"/>
              </a:ext>
            </a:extLst>
          </p:cNvPr>
          <p:cNvSpPr txBox="1"/>
          <p:nvPr/>
        </p:nvSpPr>
        <p:spPr>
          <a:xfrm>
            <a:off x="839976" y="3404263"/>
            <a:ext cx="3953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Quem Somos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E51287-4B57-4F69-83B2-9F9D65E214F3}"/>
              </a:ext>
            </a:extLst>
          </p:cNvPr>
          <p:cNvSpPr txBox="1"/>
          <p:nvPr/>
        </p:nvSpPr>
        <p:spPr>
          <a:xfrm>
            <a:off x="7754765" y="-1607221"/>
            <a:ext cx="616462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349" dirty="0"/>
              <a:t>Há mais de 20 anos no mercado brasileiro, o GRUPO ALFA é composto por 4 empresas especializadas em soluções de produtos e serviços de infraestrutura aplicados nos mercados de Telecomunicações, Indústria, Data Centers e Projetos especiais.</a:t>
            </a:r>
          </a:p>
          <a:p>
            <a:pPr algn="just">
              <a:lnSpc>
                <a:spcPct val="150000"/>
              </a:lnSpc>
            </a:pPr>
            <a:endParaRPr lang="pt-BR" sz="1349" dirty="0"/>
          </a:p>
        </p:txBody>
      </p:sp>
      <p:pic>
        <p:nvPicPr>
          <p:cNvPr id="8" name="Imagem 7" descr="Uma imagem contendo foto, captura de tela&#10;&#10;Descrição gerada automaticamente">
            <a:extLst>
              <a:ext uri="{FF2B5EF4-FFF2-40B4-BE49-F238E27FC236}">
                <a16:creationId xmlns:a16="http://schemas.microsoft.com/office/drawing/2014/main" id="{52C7A908-9AC1-4F02-BD7C-5CC97D8F6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939" y="982977"/>
            <a:ext cx="10839179" cy="10839184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E29D85D-B5AE-4E2B-81E9-44833887C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872102" y="-83612"/>
            <a:ext cx="7865355" cy="72382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EEF6D07-5176-4E49-A80B-6332EB9E1F65}"/>
              </a:ext>
            </a:extLst>
          </p:cNvPr>
          <p:cNvSpPr txBox="1"/>
          <p:nvPr/>
        </p:nvSpPr>
        <p:spPr>
          <a:xfrm>
            <a:off x="796278" y="5072172"/>
            <a:ext cx="7410822" cy="518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44" dirty="0">
                <a:latin typeface="Arial" panose="020B0604020202020204" pitchFamily="34" charset="0"/>
                <a:cs typeface="Arial" panose="020B0604020202020204" pitchFamily="34" charset="0"/>
              </a:rPr>
              <a:t>No mercado há mais de 22 anos com sólida estrutura financeira e capital 100% nacional, o Grupo Alfa é composto por 4 empresas provedoras de soluções de produtos, engenharia e serviços especializados em infraestrutura para telecomunicações, data centers, indústria e aplicações especiais.</a:t>
            </a:r>
            <a:endParaRPr lang="en-US" sz="3200" dirty="0"/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119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862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Climatização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03029C-6089-49BE-B3A4-3E9F4809D2D7}"/>
              </a:ext>
            </a:extLst>
          </p:cNvPr>
          <p:cNvSpPr txBox="1"/>
          <p:nvPr/>
        </p:nvSpPr>
        <p:spPr>
          <a:xfrm>
            <a:off x="5645140" y="3126457"/>
            <a:ext cx="5586868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buNone/>
            </a:pPr>
            <a:r>
              <a:rPr lang="pt-BR" sz="3000" dirty="0"/>
              <a:t>Fluxo de Ar de compartimento de Baterias, Equipamentos e </a:t>
            </a:r>
            <a:r>
              <a:rPr lang="pt-BR" sz="3000" dirty="0" err="1"/>
              <a:t>RRU’s</a:t>
            </a:r>
            <a:endParaRPr lang="pt-BR" sz="30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E6379DD-A97D-40D5-B7E4-C29689822E80}"/>
              </a:ext>
            </a:extLst>
          </p:cNvPr>
          <p:cNvGrpSpPr/>
          <p:nvPr/>
        </p:nvGrpSpPr>
        <p:grpSpPr>
          <a:xfrm>
            <a:off x="14647739" y="3741369"/>
            <a:ext cx="5693909" cy="7549693"/>
            <a:chOff x="1304505" y="6708894"/>
            <a:chExt cx="3140904" cy="4638344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B15D263D-72C7-4624-98E2-5F31354B3089}"/>
                </a:ext>
              </a:extLst>
            </p:cNvPr>
            <p:cNvGrpSpPr/>
            <p:nvPr/>
          </p:nvGrpSpPr>
          <p:grpSpPr>
            <a:xfrm>
              <a:off x="1304505" y="6770607"/>
              <a:ext cx="3140904" cy="4576631"/>
              <a:chOff x="1304505" y="6770607"/>
              <a:chExt cx="3140904" cy="4576631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57863FA5-509F-4AC6-8B9A-167C3D534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4505" y="7849182"/>
                <a:ext cx="1539953" cy="3479028"/>
              </a:xfrm>
              <a:prstGeom prst="rect">
                <a:avLst/>
              </a:prstGeom>
            </p:spPr>
          </p:pic>
          <p:pic>
            <p:nvPicPr>
              <p:cNvPr id="9" name="Imagem 8" descr="Uma imagem contendo relógio&#10;&#10;Descrição gerada automaticamente">
                <a:extLst>
                  <a:ext uri="{FF2B5EF4-FFF2-40B4-BE49-F238E27FC236}">
                    <a16:creationId xmlns:a16="http://schemas.microsoft.com/office/drawing/2014/main" id="{A8583BFF-40BD-45E3-8F28-7243470DD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74906" y="6770607"/>
                <a:ext cx="1470503" cy="4576631"/>
              </a:xfrm>
              <a:prstGeom prst="rect">
                <a:avLst/>
              </a:prstGeom>
            </p:spPr>
          </p:pic>
        </p:grp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44B9764-837A-4259-9A89-27DD063CB4EA}"/>
                </a:ext>
              </a:extLst>
            </p:cNvPr>
            <p:cNvSpPr txBox="1"/>
            <p:nvPr/>
          </p:nvSpPr>
          <p:spPr>
            <a:xfrm>
              <a:off x="1472270" y="6708894"/>
              <a:ext cx="1578892" cy="96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10000"/>
              </a:pPr>
              <a:r>
                <a:rPr lang="pt-BR" sz="2400" b="1" dirty="0"/>
                <a:t>Ventilação forçada setorizada com redundância </a:t>
              </a:r>
            </a:p>
            <a:p>
              <a:pPr>
                <a:buSzPct val="110000"/>
              </a:pPr>
              <a:r>
                <a:rPr lang="pt-BR" sz="2400" b="1" dirty="0"/>
                <a:t>(Δ </a:t>
              </a:r>
              <a:r>
                <a:rPr lang="pt-BR" sz="2400" b="1" dirty="0" err="1"/>
                <a:t>max</a:t>
              </a:r>
              <a:r>
                <a:rPr lang="pt-BR" sz="2400" b="1" dirty="0"/>
                <a:t>. 10°C). </a:t>
              </a:r>
            </a:p>
          </p:txBody>
        </p:sp>
      </p:grp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6FCA0DB6-1DD7-4A9E-B42E-AB3E9F870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29" y="6499113"/>
            <a:ext cx="4822031" cy="4703844"/>
          </a:xfrm>
          <a:prstGeom prst="rect">
            <a:avLst/>
          </a:prstGeom>
        </p:spPr>
      </p:pic>
      <p:pic>
        <p:nvPicPr>
          <p:cNvPr id="12" name="Imagem 11" descr="Diagrama&#10;&#10;Descrição gerada automaticamente com confiança média">
            <a:extLst>
              <a:ext uri="{FF2B5EF4-FFF2-40B4-BE49-F238E27FC236}">
                <a16:creationId xmlns:a16="http://schemas.microsoft.com/office/drawing/2014/main" id="{833D7765-2D20-40A1-AA69-A9054A5A3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83" y="6521835"/>
            <a:ext cx="5658846" cy="4625018"/>
          </a:xfrm>
          <a:prstGeom prst="rect">
            <a:avLst/>
          </a:prstGeom>
        </p:spPr>
      </p:pic>
      <p:pic>
        <p:nvPicPr>
          <p:cNvPr id="14" name="Imagem 1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128742D4-3B6D-4D49-B6B9-8DAA7B98F0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592"/>
          <a:stretch/>
        </p:blipFill>
        <p:spPr>
          <a:xfrm>
            <a:off x="947608" y="2811432"/>
            <a:ext cx="3335524" cy="839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862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Ventilação Forçada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03029C-6089-49BE-B3A4-3E9F4809D2D7}"/>
              </a:ext>
            </a:extLst>
          </p:cNvPr>
          <p:cNvSpPr txBox="1"/>
          <p:nvPr/>
        </p:nvSpPr>
        <p:spPr>
          <a:xfrm>
            <a:off x="633722" y="2331240"/>
            <a:ext cx="11843682" cy="344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400" dirty="0"/>
              <a:t>O Sistema de Ventilação Forçada possui 12 ventiladores (ver ANEXO 1), onde cada um assume a processo numa determinada seção do gabinete, utilizando-se do conceito do corredor quente e corredor frio. Os ventiladores são fixados nas gavetas, que serão instaladas no gabinete e travadas por meio de parafusos sextavado M8. Os ventiladores serão alimentados por disjuntores da fonte de corrente continua e controlados através da placa eletrônica.</a:t>
            </a:r>
          </a:p>
          <a:p>
            <a:pPr marL="0" indent="0" algn="just">
              <a:buNone/>
            </a:pPr>
            <a:endParaRPr lang="pt-BR" sz="28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4EE0DB8-B6D7-47A5-8F52-C8CADB967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r="4912"/>
          <a:stretch/>
        </p:blipFill>
        <p:spPr bwMode="auto">
          <a:xfrm>
            <a:off x="5066377" y="5681384"/>
            <a:ext cx="2673346" cy="556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1DF0D50-8EC0-4627-B90A-3F75AC069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692" y="995237"/>
            <a:ext cx="8381681" cy="989443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4FE44B1-B7FD-4E7C-9F78-51EDA962676F}"/>
              </a:ext>
            </a:extLst>
          </p:cNvPr>
          <p:cNvSpPr txBox="1"/>
          <p:nvPr/>
        </p:nvSpPr>
        <p:spPr>
          <a:xfrm>
            <a:off x="14771180" y="11296025"/>
            <a:ext cx="473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Sistema de Ventilação forçada</a:t>
            </a:r>
          </a:p>
        </p:txBody>
      </p:sp>
      <p:pic>
        <p:nvPicPr>
          <p:cNvPr id="16" name="Imagem 15" descr="Uma imagem contendo no interior, pia, pequeno, quarto&#10;&#10;Descrição gerada automaticamente">
            <a:extLst>
              <a:ext uri="{FF2B5EF4-FFF2-40B4-BE49-F238E27FC236}">
                <a16:creationId xmlns:a16="http://schemas.microsoft.com/office/drawing/2014/main" id="{C7610B7D-0A6A-4D7F-AE96-6CB64BA77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15"/>
          <a:stretch/>
        </p:blipFill>
        <p:spPr>
          <a:xfrm>
            <a:off x="754876" y="5696538"/>
            <a:ext cx="3716651" cy="5525615"/>
          </a:xfrm>
          <a:prstGeom prst="rect">
            <a:avLst/>
          </a:prstGeom>
        </p:spPr>
      </p:pic>
      <p:pic>
        <p:nvPicPr>
          <p:cNvPr id="17" name="Imagem 16" descr="Diagrama&#10;&#10;Descrição gerada automaticamente">
            <a:extLst>
              <a:ext uri="{FF2B5EF4-FFF2-40B4-BE49-F238E27FC236}">
                <a16:creationId xmlns:a16="http://schemas.microsoft.com/office/drawing/2014/main" id="{ACCC2E2E-D4F2-442B-96AD-5E45F66157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76"/>
          <a:stretch/>
        </p:blipFill>
        <p:spPr>
          <a:xfrm rot="16200000">
            <a:off x="7547798" y="6466103"/>
            <a:ext cx="5485608" cy="394648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FE1FBC6-550C-4FEA-A98F-99E92304C1C9}"/>
              </a:ext>
            </a:extLst>
          </p:cNvPr>
          <p:cNvSpPr txBox="1"/>
          <p:nvPr/>
        </p:nvSpPr>
        <p:spPr>
          <a:xfrm>
            <a:off x="1320143" y="11296026"/>
            <a:ext cx="2761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Ventilação Bateria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E58333D-B1D5-470F-9BAF-28DA94FE1211}"/>
              </a:ext>
            </a:extLst>
          </p:cNvPr>
          <p:cNvSpPr txBox="1"/>
          <p:nvPr/>
        </p:nvSpPr>
        <p:spPr>
          <a:xfrm>
            <a:off x="4658123" y="11304824"/>
            <a:ext cx="473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Ventilação Equipamentos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F1060BE-094C-4C25-BCAE-364C878394A7}"/>
              </a:ext>
            </a:extLst>
          </p:cNvPr>
          <p:cNvSpPr txBox="1"/>
          <p:nvPr/>
        </p:nvSpPr>
        <p:spPr>
          <a:xfrm>
            <a:off x="9090445" y="11304824"/>
            <a:ext cx="26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Ventilação </a:t>
            </a:r>
            <a:r>
              <a:rPr lang="pt-BR" sz="2400" b="1" i="1" dirty="0" err="1"/>
              <a:t>RRU’s</a:t>
            </a:r>
            <a:endParaRPr lang="pt-BR" sz="2400" b="1" i="1" dirty="0"/>
          </a:p>
        </p:txBody>
      </p:sp>
    </p:spTree>
    <p:extLst>
      <p:ext uri="{BB962C8B-B14F-4D97-AF65-F5344CB8AC3E}">
        <p14:creationId xmlns:p14="http://schemas.microsoft.com/office/powerpoint/2010/main" val="30902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862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Controle da Ventilação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73D8F30B-52E1-4E2F-8293-638D18765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r="12863" b="7703"/>
          <a:stretch/>
        </p:blipFill>
        <p:spPr bwMode="auto">
          <a:xfrm>
            <a:off x="7840304" y="2222051"/>
            <a:ext cx="5735968" cy="464734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F5CEDFE-F84F-41C6-89F7-B566F99E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47" y="3911859"/>
            <a:ext cx="3200400" cy="565231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3F9FF43-987D-4B33-8C0D-C0E0E6227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561549" y="6850658"/>
            <a:ext cx="4185788" cy="562827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0BCBF3A-EC48-476D-AF51-4FFE3D77C662}"/>
              </a:ext>
            </a:extLst>
          </p:cNvPr>
          <p:cNvSpPr txBox="1"/>
          <p:nvPr/>
        </p:nvSpPr>
        <p:spPr>
          <a:xfrm>
            <a:off x="1773004" y="2738736"/>
            <a:ext cx="2189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>
                <a:cs typeface="Arial" panose="020B0604020202020204" pitchFamily="34" charset="0"/>
              </a:rPr>
              <a:t>Placa de Controle</a:t>
            </a:r>
          </a:p>
          <a:p>
            <a:pPr algn="ctr"/>
            <a:r>
              <a:rPr lang="pt-BR" sz="2000" b="1" i="1" dirty="0">
                <a:cs typeface="Arial" panose="020B0604020202020204" pitchFamily="34" charset="0"/>
              </a:rPr>
              <a:t>Compartimento de Bateria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1678761-3253-4810-8E36-84019E5FBCA1}"/>
              </a:ext>
            </a:extLst>
          </p:cNvPr>
          <p:cNvSpPr txBox="1"/>
          <p:nvPr/>
        </p:nvSpPr>
        <p:spPr>
          <a:xfrm>
            <a:off x="13672927" y="9240317"/>
            <a:ext cx="2189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>
                <a:cs typeface="Arial" panose="020B0604020202020204" pitchFamily="34" charset="0"/>
              </a:rPr>
              <a:t>Placa de Controle</a:t>
            </a:r>
          </a:p>
          <a:p>
            <a:pPr algn="ctr"/>
            <a:r>
              <a:rPr lang="pt-BR" sz="2000" b="1" i="1" dirty="0">
                <a:cs typeface="Arial" panose="020B0604020202020204" pitchFamily="34" charset="0"/>
              </a:rPr>
              <a:t>Compartimento de Equipamentos</a:t>
            </a:r>
          </a:p>
        </p:txBody>
      </p:sp>
      <p:pic>
        <p:nvPicPr>
          <p:cNvPr id="4" name="Imagem 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B0978718-50BC-45B1-9B27-5F80E3306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7839" y="5043894"/>
            <a:ext cx="3745620" cy="5616044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FD104F2-8925-44E3-AB9D-1D7C76299713}"/>
              </a:ext>
            </a:extLst>
          </p:cNvPr>
          <p:cNvGrpSpPr/>
          <p:nvPr/>
        </p:nvGrpSpPr>
        <p:grpSpPr>
          <a:xfrm>
            <a:off x="1301358" y="4687316"/>
            <a:ext cx="18776241" cy="5861702"/>
            <a:chOff x="13256237" y="8126834"/>
            <a:chExt cx="24087793" cy="7383800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637DFFFE-4659-475F-841A-C0DBA6EF126B}"/>
                </a:ext>
              </a:extLst>
            </p:cNvPr>
            <p:cNvSpPr/>
            <p:nvPr/>
          </p:nvSpPr>
          <p:spPr>
            <a:xfrm>
              <a:off x="13256237" y="8973257"/>
              <a:ext cx="1421101" cy="138639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8319A1EF-19A6-4A50-9FDD-1AF554D697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77338" y="8126834"/>
              <a:ext cx="6967627" cy="135213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73E395D2-471D-4385-8887-108F7C65A1DB}"/>
                </a:ext>
              </a:extLst>
            </p:cNvPr>
            <p:cNvSpPr/>
            <p:nvPr/>
          </p:nvSpPr>
          <p:spPr>
            <a:xfrm>
              <a:off x="35259195" y="9478967"/>
              <a:ext cx="2084835" cy="20419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92D5608A-1A31-481A-B214-C2738C7A1ED4}"/>
                </a:ext>
              </a:extLst>
            </p:cNvPr>
            <p:cNvSpPr/>
            <p:nvPr/>
          </p:nvSpPr>
          <p:spPr>
            <a:xfrm>
              <a:off x="21977761" y="13991603"/>
              <a:ext cx="1531655" cy="151903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8C55A298-CAA6-4B4A-A0C2-70E47DCB166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8877993" y="6869396"/>
            <a:ext cx="1830295" cy="247372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0ABAFFB8-5761-4BEF-A43D-41783C94663F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13576272" y="4545724"/>
            <a:ext cx="4876216" cy="191413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C0348B1-12EE-416C-9910-4F1D0826A7AD}"/>
              </a:ext>
            </a:extLst>
          </p:cNvPr>
          <p:cNvSpPr txBox="1"/>
          <p:nvPr/>
        </p:nvSpPr>
        <p:spPr>
          <a:xfrm>
            <a:off x="18078673" y="3878813"/>
            <a:ext cx="2189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>
                <a:cs typeface="Arial" panose="020B0604020202020204" pitchFamily="34" charset="0"/>
              </a:rPr>
              <a:t>Placa de Controle</a:t>
            </a:r>
          </a:p>
          <a:p>
            <a:pPr algn="ctr"/>
            <a:r>
              <a:rPr lang="pt-BR" sz="2000" b="1" i="1" dirty="0">
                <a:cs typeface="Arial" panose="020B0604020202020204" pitchFamily="34" charset="0"/>
              </a:rPr>
              <a:t>Compartimento de </a:t>
            </a:r>
            <a:r>
              <a:rPr lang="pt-BR" sz="2000" b="1" i="1" dirty="0" err="1">
                <a:cs typeface="Arial" panose="020B0604020202020204" pitchFamily="34" charset="0"/>
              </a:rPr>
              <a:t>RRU’s</a:t>
            </a:r>
            <a:endParaRPr lang="pt-BR" sz="20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862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Alarme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322CE72-4702-4B75-9AF6-16053213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720" y="1973437"/>
            <a:ext cx="9303519" cy="1084997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388AD6-9C25-4C5A-8178-3A0486A78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73923" y="4591520"/>
            <a:ext cx="7451768" cy="426247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7BB4AB4-FC00-4E29-95AD-9EFDF4032F89}"/>
              </a:ext>
            </a:extLst>
          </p:cNvPr>
          <p:cNvSpPr txBox="1"/>
          <p:nvPr/>
        </p:nvSpPr>
        <p:spPr>
          <a:xfrm>
            <a:off x="626381" y="2448450"/>
            <a:ext cx="299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 err="1"/>
              <a:t>Borneira</a:t>
            </a:r>
            <a:r>
              <a:rPr lang="pt-BR" sz="2400" b="1" i="1" dirty="0"/>
              <a:t> de Alarme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AA8655-A398-4972-9A21-1240CC6A3B3C}"/>
              </a:ext>
            </a:extLst>
          </p:cNvPr>
          <p:cNvSpPr txBox="1"/>
          <p:nvPr/>
        </p:nvSpPr>
        <p:spPr>
          <a:xfrm>
            <a:off x="626382" y="10571057"/>
            <a:ext cx="388743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buNone/>
            </a:pPr>
            <a:r>
              <a:rPr lang="pt-BR" sz="1800" b="1" dirty="0"/>
              <a:t>Todos os Alarmes forma direcionados para a Régua de Bornes</a:t>
            </a:r>
            <a:endParaRPr lang="pt-BR" sz="20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545F57F-8E10-4756-8DD8-E79FD51F8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23" y="3032531"/>
            <a:ext cx="4171561" cy="741610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C41029-9C2A-4E78-9F3B-0F21F0572385}"/>
              </a:ext>
            </a:extLst>
          </p:cNvPr>
          <p:cNvSpPr txBox="1"/>
          <p:nvPr/>
        </p:nvSpPr>
        <p:spPr>
          <a:xfrm>
            <a:off x="5217678" y="2448449"/>
            <a:ext cx="42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Entrada de AC na PDU</a:t>
            </a:r>
          </a:p>
        </p:txBody>
      </p:sp>
    </p:spTree>
    <p:extLst>
      <p:ext uri="{BB962C8B-B14F-4D97-AF65-F5344CB8AC3E}">
        <p14:creationId xmlns:p14="http://schemas.microsoft.com/office/powerpoint/2010/main" val="13919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aixaDeTexto 42">
            <a:extLst>
              <a:ext uri="{FF2B5EF4-FFF2-40B4-BE49-F238E27FC236}">
                <a16:creationId xmlns:a16="http://schemas.microsoft.com/office/drawing/2014/main" id="{6B23B9A0-A065-4E80-8BF6-0592CE62C809}"/>
              </a:ext>
            </a:extLst>
          </p:cNvPr>
          <p:cNvSpPr txBox="1"/>
          <p:nvPr/>
        </p:nvSpPr>
        <p:spPr>
          <a:xfrm>
            <a:off x="5832249" y="7102386"/>
            <a:ext cx="410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Suporte de Câmera</a:t>
            </a:r>
          </a:p>
        </p:txBody>
      </p:sp>
      <p:pic>
        <p:nvPicPr>
          <p:cNvPr id="44" name="Imagem 1">
            <a:extLst>
              <a:ext uri="{FF2B5EF4-FFF2-40B4-BE49-F238E27FC236}">
                <a16:creationId xmlns:a16="http://schemas.microsoft.com/office/drawing/2014/main" id="{3C82D678-0739-4C54-95DF-CD9DACD8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49" y="4004031"/>
            <a:ext cx="5767904" cy="302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m 1">
            <a:extLst>
              <a:ext uri="{FF2B5EF4-FFF2-40B4-BE49-F238E27FC236}">
                <a16:creationId xmlns:a16="http://schemas.microsoft.com/office/drawing/2014/main" id="{CBA573A9-CE92-4BF3-9ABB-5227322B9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10097"/>
          <a:stretch/>
        </p:blipFill>
        <p:spPr bwMode="auto">
          <a:xfrm>
            <a:off x="960211" y="3881784"/>
            <a:ext cx="471079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862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Externos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03029C-6089-49BE-B3A4-3E9F4809D2D7}"/>
              </a:ext>
            </a:extLst>
          </p:cNvPr>
          <p:cNvSpPr txBox="1"/>
          <p:nvPr/>
        </p:nvSpPr>
        <p:spPr>
          <a:xfrm>
            <a:off x="720725" y="2148363"/>
            <a:ext cx="10117056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O poste permite que sejam utilizados equipamentos externos, porém buscando o menor impacto visual possível.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28B02B74-4D05-4A79-849E-BB9B4FCAB8FC}"/>
              </a:ext>
            </a:extLst>
          </p:cNvPr>
          <p:cNvGrpSpPr/>
          <p:nvPr/>
        </p:nvGrpSpPr>
        <p:grpSpPr>
          <a:xfrm>
            <a:off x="14809769" y="2721848"/>
            <a:ext cx="6072206" cy="8113178"/>
            <a:chOff x="12841649" y="2726619"/>
            <a:chExt cx="6072206" cy="8113178"/>
          </a:xfrm>
        </p:grpSpPr>
        <p:pic>
          <p:nvPicPr>
            <p:cNvPr id="26" name="Imagem 25" descr="Torre de metal&#10;&#10;Descrição gerada automaticamente com confiança baixa">
              <a:extLst>
                <a:ext uri="{FF2B5EF4-FFF2-40B4-BE49-F238E27FC236}">
                  <a16:creationId xmlns:a16="http://schemas.microsoft.com/office/drawing/2014/main" id="{710376A4-B949-4C3C-82AF-CEF2D9AFE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1649" y="2726619"/>
              <a:ext cx="6072206" cy="8113178"/>
            </a:xfrm>
            <a:prstGeom prst="rect">
              <a:avLst/>
            </a:prstGeom>
          </p:spPr>
        </p:pic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709CC31-9993-481D-8B5B-A8859DAF98C3}"/>
                </a:ext>
              </a:extLst>
            </p:cNvPr>
            <p:cNvSpPr/>
            <p:nvPr/>
          </p:nvSpPr>
          <p:spPr>
            <a:xfrm rot="10800000" flipH="1">
              <a:off x="12841649" y="3018404"/>
              <a:ext cx="2657924" cy="1071457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D2618A1-8E2E-418C-827D-CD7AD8417E60}"/>
                </a:ext>
              </a:extLst>
            </p:cNvPr>
            <p:cNvSpPr txBox="1"/>
            <p:nvPr/>
          </p:nvSpPr>
          <p:spPr>
            <a:xfrm>
              <a:off x="13002239" y="3086609"/>
              <a:ext cx="119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36" indent="-285736">
                <a:lnSpc>
                  <a:spcPct val="150000"/>
                </a:lnSpc>
                <a:buSzPct val="110000"/>
                <a:buFont typeface="Arial" panose="020B0604020202020204" pitchFamily="34" charset="0"/>
                <a:buChar char="•"/>
                <a:defRPr sz="2500"/>
              </a:lvl1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pt-BR" sz="2400" b="1" i="1" dirty="0"/>
                <a:t>Suporte de RF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714A0CD-FF83-4541-AF89-624D792C7DBF}"/>
              </a:ext>
            </a:extLst>
          </p:cNvPr>
          <p:cNvGrpSpPr/>
          <p:nvPr/>
        </p:nvGrpSpPr>
        <p:grpSpPr>
          <a:xfrm>
            <a:off x="12584317" y="5935394"/>
            <a:ext cx="3213016" cy="5651782"/>
            <a:chOff x="8626741" y="5241301"/>
            <a:chExt cx="3213016" cy="5651782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98EDCFDF-985D-4372-99D7-B72B6B91B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0519"/>
            <a:stretch/>
          </p:blipFill>
          <p:spPr>
            <a:xfrm>
              <a:off x="8626741" y="5241301"/>
              <a:ext cx="3213016" cy="5651782"/>
            </a:xfrm>
            <a:prstGeom prst="rect">
              <a:avLst/>
            </a:prstGeom>
          </p:spPr>
        </p:pic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525B33F4-AE3C-42BA-9664-4CFE829DCDEA}"/>
                </a:ext>
              </a:extLst>
            </p:cNvPr>
            <p:cNvSpPr/>
            <p:nvPr/>
          </p:nvSpPr>
          <p:spPr>
            <a:xfrm rot="10800000" flipH="1">
              <a:off x="8626741" y="5456802"/>
              <a:ext cx="2657924" cy="602663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5DF907E6-372A-4D51-8F13-2C3E6B2D21C6}"/>
                </a:ext>
              </a:extLst>
            </p:cNvPr>
            <p:cNvSpPr/>
            <p:nvPr/>
          </p:nvSpPr>
          <p:spPr>
            <a:xfrm>
              <a:off x="9137725" y="9608457"/>
              <a:ext cx="1219203" cy="1226569"/>
            </a:xfrm>
            <a:prstGeom prst="ellipse">
              <a:avLst/>
            </a:prstGeom>
            <a:noFill/>
            <a:ln w="28575">
              <a:solidFill>
                <a:srgbClr val="005A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3F1DF167-EF0F-4295-B892-5BEF09E93654}"/>
                </a:ext>
              </a:extLst>
            </p:cNvPr>
            <p:cNvSpPr txBox="1"/>
            <p:nvPr/>
          </p:nvSpPr>
          <p:spPr>
            <a:xfrm>
              <a:off x="8684797" y="5522450"/>
              <a:ext cx="2911372" cy="55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indent="0">
                <a:lnSpc>
                  <a:spcPct val="100000"/>
                </a:lnSpc>
                <a:buSzPct val="110000"/>
                <a:buFont typeface="Arial" panose="020B0604020202020204" pitchFamily="34" charset="0"/>
                <a:buNone/>
                <a:defRPr sz="2400" b="1" i="1"/>
              </a:lvl1pPr>
            </a:lstStyle>
            <a:p>
              <a:r>
                <a:rPr lang="pt-BR" dirty="0"/>
                <a:t>Suporte de GPS</a:t>
              </a:r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BF6693C-63C6-454E-ADC1-62CC8483B90A}"/>
              </a:ext>
            </a:extLst>
          </p:cNvPr>
          <p:cNvSpPr txBox="1"/>
          <p:nvPr/>
        </p:nvSpPr>
        <p:spPr>
          <a:xfrm>
            <a:off x="1178832" y="7102387"/>
            <a:ext cx="410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Suporte para antena de MW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86393E0-B6C7-4B06-8B91-5D3BC0130A14}"/>
              </a:ext>
            </a:extLst>
          </p:cNvPr>
          <p:cNvSpPr txBox="1"/>
          <p:nvPr/>
        </p:nvSpPr>
        <p:spPr>
          <a:xfrm>
            <a:off x="1465302" y="11014083"/>
            <a:ext cx="333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Suporte de Luminária</a:t>
            </a:r>
          </a:p>
        </p:txBody>
      </p:sp>
      <p:pic>
        <p:nvPicPr>
          <p:cNvPr id="42" name="Imagem 1">
            <a:extLst>
              <a:ext uri="{FF2B5EF4-FFF2-40B4-BE49-F238E27FC236}">
                <a16:creationId xmlns:a16="http://schemas.microsoft.com/office/drawing/2014/main" id="{D727A03E-97D9-4E00-AA0D-BC553A469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5" y="8045962"/>
            <a:ext cx="4349812" cy="278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6D3CA13D-BA28-43B8-BB66-9F96AEF0BDB6}"/>
              </a:ext>
            </a:extLst>
          </p:cNvPr>
          <p:cNvSpPr txBox="1"/>
          <p:nvPr/>
        </p:nvSpPr>
        <p:spPr>
          <a:xfrm>
            <a:off x="5940127" y="10956026"/>
            <a:ext cx="299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Antena Tri Setorial</a:t>
            </a:r>
          </a:p>
        </p:txBody>
      </p:sp>
      <p:pic>
        <p:nvPicPr>
          <p:cNvPr id="48" name="Imagem 1">
            <a:extLst>
              <a:ext uri="{FF2B5EF4-FFF2-40B4-BE49-F238E27FC236}">
                <a16:creationId xmlns:a16="http://schemas.microsoft.com/office/drawing/2014/main" id="{752766D7-F96A-45CF-B841-020F70E1B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234" y="5884650"/>
            <a:ext cx="1799743" cy="575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7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120862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Testes Realizados em Protótipo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03029C-6089-49BE-B3A4-3E9F4809D2D7}"/>
              </a:ext>
            </a:extLst>
          </p:cNvPr>
          <p:cNvSpPr txBox="1"/>
          <p:nvPr/>
        </p:nvSpPr>
        <p:spPr>
          <a:xfrm>
            <a:off x="649626" y="3578097"/>
            <a:ext cx="780494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400" dirty="0"/>
              <a:t>O teste foi realizado através da medição do nível de ruído, na área externa do Poste na região das gavetas dos ventiladores do Módulo A, utilizando-se um decibelímetro calibrado. As medições foram realizadas a uma distância de 1,2m do piso e 1,0m de do Gabinete. Foram adotados 10 valores da medição realizada*, sendo considerado a média dos valores para critério de aprovação, conforme tabela ao lado: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0407A9F4-3FE4-4CB9-893C-B7AEF1C76D8A}"/>
              </a:ext>
            </a:extLst>
          </p:cNvPr>
          <p:cNvSpPr/>
          <p:nvPr/>
        </p:nvSpPr>
        <p:spPr>
          <a:xfrm>
            <a:off x="649626" y="2591410"/>
            <a:ext cx="1810545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403562D-7C33-432C-B286-88EC1A66E443}"/>
              </a:ext>
            </a:extLst>
          </p:cNvPr>
          <p:cNvSpPr txBox="1"/>
          <p:nvPr/>
        </p:nvSpPr>
        <p:spPr>
          <a:xfrm>
            <a:off x="894978" y="2521037"/>
            <a:ext cx="156519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RUÍDO</a:t>
            </a:r>
          </a:p>
        </p:txBody>
      </p:sp>
      <p:pic>
        <p:nvPicPr>
          <p:cNvPr id="14338" name="Imagem 1">
            <a:extLst>
              <a:ext uri="{FF2B5EF4-FFF2-40B4-BE49-F238E27FC236}">
                <a16:creationId xmlns:a16="http://schemas.microsoft.com/office/drawing/2014/main" id="{AC41C51D-9485-47F7-8CC7-5F04A80AA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7940076"/>
            <a:ext cx="7626860" cy="341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0BC6D55-1DCB-4FF7-A268-84597935F0E0}"/>
              </a:ext>
            </a:extLst>
          </p:cNvPr>
          <p:cNvSpPr/>
          <p:nvPr/>
        </p:nvSpPr>
        <p:spPr>
          <a:xfrm>
            <a:off x="9202056" y="2521037"/>
            <a:ext cx="5493657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83E036A-4955-41B0-865E-D8E52551C912}"/>
              </a:ext>
            </a:extLst>
          </p:cNvPr>
          <p:cNvSpPr txBox="1"/>
          <p:nvPr/>
        </p:nvSpPr>
        <p:spPr>
          <a:xfrm>
            <a:off x="9503271" y="2450664"/>
            <a:ext cx="490215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TESTE DE ESTANQUEIDADE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14D59CC-B86B-4148-BDF1-2A329A26F8A6}"/>
              </a:ext>
            </a:extLst>
          </p:cNvPr>
          <p:cNvSpPr txBox="1"/>
          <p:nvPr/>
        </p:nvSpPr>
        <p:spPr>
          <a:xfrm>
            <a:off x="9145870" y="3578097"/>
            <a:ext cx="5622416" cy="7791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400" dirty="0"/>
              <a:t>O teste foi realizado mecanicamente, utilizando-se 1 esguicho de água circular, com direcionamento do jato de água à 15°. A bomba d’água foi acionada, iniciando o jato d’água através do esguicho, no topo da estrutura. O esguicho é deslocado, direcionando o jato de água ao longo de toda a estrutura (do topo a base). O tempo de execução do teste foi de aproximadamente 3 min. Após a finalização do deslocamento do esguicho circular e desligamento da bomba d’água, as faces internas das portas foram verificadas, e não foram identificadas infiltrações internas.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9FD4883-DBB2-4212-BC9C-8D27D23219F1}"/>
              </a:ext>
            </a:extLst>
          </p:cNvPr>
          <p:cNvGrpSpPr/>
          <p:nvPr/>
        </p:nvGrpSpPr>
        <p:grpSpPr>
          <a:xfrm>
            <a:off x="15566570" y="2521037"/>
            <a:ext cx="4586516" cy="8747107"/>
            <a:chOff x="15200356" y="1850302"/>
            <a:chExt cx="4447520" cy="9352695"/>
          </a:xfrm>
        </p:grpSpPr>
        <p:pic>
          <p:nvPicPr>
            <p:cNvPr id="14" name="Imagem 13" descr="Uma imagem contendo no interior, edifício, janela, quarto&#10;&#10;Descrição gerada automaticamente">
              <a:extLst>
                <a:ext uri="{FF2B5EF4-FFF2-40B4-BE49-F238E27FC236}">
                  <a16:creationId xmlns:a16="http://schemas.microsoft.com/office/drawing/2014/main" id="{45C257FC-544F-4EF8-AF8D-AE507140B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888145" y="3268491"/>
              <a:ext cx="5177919" cy="2341542"/>
            </a:xfrm>
            <a:prstGeom prst="rect">
              <a:avLst/>
            </a:prstGeom>
          </p:spPr>
        </p:pic>
        <p:pic>
          <p:nvPicPr>
            <p:cNvPr id="15" name="Imagem 14" descr="Ponte de ferro&#10;&#10;Descrição gerada automaticamente com confiança baixa">
              <a:extLst>
                <a:ext uri="{FF2B5EF4-FFF2-40B4-BE49-F238E27FC236}">
                  <a16:creationId xmlns:a16="http://schemas.microsoft.com/office/drawing/2014/main" id="{B08F484C-4DFD-43A6-B079-6B229F22D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22"/>
            <a:stretch/>
          </p:blipFill>
          <p:spPr>
            <a:xfrm rot="5400000">
              <a:off x="14163099" y="8164336"/>
              <a:ext cx="4069549" cy="1995036"/>
            </a:xfrm>
            <a:prstGeom prst="rect">
              <a:avLst/>
            </a:prstGeom>
          </p:spPr>
        </p:pic>
        <p:pic>
          <p:nvPicPr>
            <p:cNvPr id="16" name="Imagem 15" descr="Uma imagem contendo Diagrama&#10;&#10;Descrição gerada automaticamente">
              <a:extLst>
                <a:ext uri="{FF2B5EF4-FFF2-40B4-BE49-F238E27FC236}">
                  <a16:creationId xmlns:a16="http://schemas.microsoft.com/office/drawing/2014/main" id="{3386AFE4-2051-4B75-A1B0-6A9792AC6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612100" y="3438559"/>
              <a:ext cx="5171551" cy="1995037"/>
            </a:xfrm>
            <a:prstGeom prst="rect">
              <a:avLst/>
            </a:prstGeom>
          </p:spPr>
        </p:pic>
        <p:pic>
          <p:nvPicPr>
            <p:cNvPr id="17" name="Imagem 16" descr="Uma imagem contendo mesa, água, pássaro, cama&#10;&#10;Descrição gerada automaticamente">
              <a:extLst>
                <a:ext uri="{FF2B5EF4-FFF2-40B4-BE49-F238E27FC236}">
                  <a16:creationId xmlns:a16="http://schemas.microsoft.com/office/drawing/2014/main" id="{D31D7291-1937-4F83-8027-676E3B5D4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439143" y="7994268"/>
              <a:ext cx="4075917" cy="2341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7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E0D672-0781-425E-8A02-1AAB342E8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31" y="-154641"/>
            <a:ext cx="21894799" cy="61996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E9277A6-17A5-4C17-8EEA-C183E8427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72348" y="8037859"/>
            <a:ext cx="11009627" cy="2920237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0" y="6421835"/>
            <a:ext cx="8797491" cy="4428197"/>
            <a:chOff x="7408069" y="7344703"/>
            <a:chExt cx="6430752" cy="3269266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2FB3D87A-4146-4561-AE44-7AAE13DB0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675"/>
            <a:stretch/>
          </p:blipFill>
          <p:spPr>
            <a:xfrm>
              <a:off x="7408069" y="7344703"/>
              <a:ext cx="6430752" cy="3269266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7D3F471-44F8-4335-9B00-98B5CF278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59393" y="7427214"/>
              <a:ext cx="890961" cy="89096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>
              <a:bevelT w="260350" h="127000" prst="coolSlant"/>
              <a:contourClr>
                <a:srgbClr val="333333"/>
              </a:contourClr>
            </a:sp3d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1A54DA4-8623-4A9F-BE14-3CEF2EF66F5C}"/>
                </a:ext>
              </a:extLst>
            </p:cNvPr>
            <p:cNvSpPr txBox="1"/>
            <p:nvPr/>
          </p:nvSpPr>
          <p:spPr>
            <a:xfrm>
              <a:off x="9182506" y="8798057"/>
              <a:ext cx="3100922" cy="40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pt-BR" sz="3000" dirty="0">
                  <a:solidFill>
                    <a:schemeClr val="bg1"/>
                  </a:solidFill>
                </a:rPr>
                <a:t>www.grupoalfa.eng.br</a:t>
              </a:r>
              <a:endParaRPr lang="pt-BR" sz="3000" dirty="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B16433F-235B-45F3-B434-27D5AA93C965}"/>
                </a:ext>
              </a:extLst>
            </p:cNvPr>
            <p:cNvSpPr txBox="1"/>
            <p:nvPr/>
          </p:nvSpPr>
          <p:spPr>
            <a:xfrm>
              <a:off x="9181994" y="7639497"/>
              <a:ext cx="3453996" cy="40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pt-BR" sz="3000" dirty="0">
                  <a:solidFill>
                    <a:schemeClr val="bg1"/>
                  </a:solidFill>
                </a:rPr>
                <a:t>contato@grupoalfa.eng.br</a:t>
              </a:r>
              <a:endParaRPr lang="pt-BR" sz="3000" dirty="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A25F1C7-CC57-42DC-804B-BE90B1E5805A}"/>
                </a:ext>
              </a:extLst>
            </p:cNvPr>
            <p:cNvSpPr txBox="1"/>
            <p:nvPr/>
          </p:nvSpPr>
          <p:spPr>
            <a:xfrm>
              <a:off x="9203888" y="9764505"/>
              <a:ext cx="2348965" cy="526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3000" dirty="0">
                  <a:solidFill>
                    <a:schemeClr val="bg1"/>
                  </a:solidFill>
                </a:rPr>
                <a:t>+55 11 3377-6900</a:t>
              </a:r>
              <a:endParaRPr lang="pt-BR" sz="3000" dirty="0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8C3C0B05-EE0F-4C36-91D2-C65422B24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743428" y="9647099"/>
              <a:ext cx="892562" cy="89256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>
              <a:bevelT w="260350" h="127000" prst="coolSlant"/>
              <a:contourClr>
                <a:srgbClr val="333333"/>
              </a:contourClr>
            </a:sp3d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5B206C9-FE9B-4359-ACFD-23118937D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2283428" y="8537787"/>
              <a:ext cx="892562" cy="89256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>
              <a:bevelT w="260350" h="127000" prst="coolSlant"/>
              <a:contourClr>
                <a:srgbClr val="333333"/>
              </a:contourClr>
            </a:sp3d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2A52BEE8-8CDE-444D-B1EF-17BE6B53B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4399" y="649154"/>
            <a:ext cx="6016287" cy="198375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67BB31-0077-4B9E-A273-69472F6EA90A}"/>
              </a:ext>
            </a:extLst>
          </p:cNvPr>
          <p:cNvSpPr txBox="1"/>
          <p:nvPr/>
        </p:nvSpPr>
        <p:spPr>
          <a:xfrm>
            <a:off x="10718479" y="424090"/>
            <a:ext cx="472518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19900" spc="300" dirty="0">
                <a:solidFill>
                  <a:schemeClr val="bg1"/>
                </a:solidFill>
                <a:latin typeface="+mj-lt"/>
              </a:rPr>
              <a:t>FIM</a:t>
            </a:r>
            <a:endParaRPr lang="pt-BR" sz="19900" spc="300" dirty="0">
              <a:latin typeface="+mj-lt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A58DD77-425A-4270-8F1B-7E17CB1439B7}"/>
              </a:ext>
            </a:extLst>
          </p:cNvPr>
          <p:cNvSpPr/>
          <p:nvPr/>
        </p:nvSpPr>
        <p:spPr>
          <a:xfrm flipH="1">
            <a:off x="5336770" y="3512456"/>
            <a:ext cx="9223298" cy="13571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andando na rua de uma cidade&#10;&#10;Descrição gerada automaticamente">
            <a:extLst>
              <a:ext uri="{FF2B5EF4-FFF2-40B4-BE49-F238E27FC236}">
                <a16:creationId xmlns:a16="http://schemas.microsoft.com/office/drawing/2014/main" id="{E1459B23-2832-4915-8740-B3EA480B4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49356" cy="12192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37F62AAD-B890-4467-B6C8-7871FCEC81FC}"/>
              </a:ext>
            </a:extLst>
          </p:cNvPr>
          <p:cNvSpPr/>
          <p:nvPr/>
        </p:nvSpPr>
        <p:spPr>
          <a:xfrm flipH="1">
            <a:off x="10050086" y="-1"/>
            <a:ext cx="10720608" cy="12191999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EEC0891-AEA4-48BF-A607-581169D12BDF}"/>
              </a:ext>
            </a:extLst>
          </p:cNvPr>
          <p:cNvSpPr/>
          <p:nvPr/>
        </p:nvSpPr>
        <p:spPr>
          <a:xfrm>
            <a:off x="5644343" y="3621641"/>
            <a:ext cx="16029796" cy="2834549"/>
          </a:xfrm>
          <a:prstGeom prst="roundRect">
            <a:avLst>
              <a:gd name="adj" fmla="val 50000"/>
            </a:avLst>
          </a:prstGeom>
          <a:solidFill>
            <a:schemeClr val="bg1">
              <a:alpha val="7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/>
          <p:cNvGrpSpPr/>
          <p:nvPr/>
        </p:nvGrpSpPr>
        <p:grpSpPr>
          <a:xfrm>
            <a:off x="776514" y="1039091"/>
            <a:ext cx="20897624" cy="1812966"/>
            <a:chOff x="2664092" y="818804"/>
            <a:chExt cx="9527908" cy="803819"/>
          </a:xfrm>
        </p:grpSpPr>
        <p:sp>
          <p:nvSpPr>
            <p:cNvPr id="13" name="Arredondar Retângulo no Mesmo Canto Lateral 12"/>
            <p:cNvSpPr/>
            <p:nvPr/>
          </p:nvSpPr>
          <p:spPr>
            <a:xfrm rot="16200000">
              <a:off x="7037494" y="-3535502"/>
              <a:ext cx="790833" cy="951817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A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aphicFrame>
          <p:nvGraphicFramePr>
            <p:cNvPr id="14" name="Objeto 13"/>
            <p:cNvGraphicFramePr>
              <a:graphicFrameLocks noChangeAspect="1"/>
            </p:cNvGraphicFramePr>
            <p:nvPr/>
          </p:nvGraphicFramePr>
          <p:xfrm>
            <a:off x="2664092" y="818804"/>
            <a:ext cx="803819" cy="803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285741" imgH="285767" progId="CorelDraw.Graphic.20">
                    <p:embed/>
                  </p:oleObj>
                </mc:Choice>
                <mc:Fallback>
                  <p:oleObj name="CorelDRAW" r:id="rId3" imgW="285741" imgH="285767" progId="CorelDraw.Graphic.20">
                    <p:embed/>
                    <p:pic>
                      <p:nvPicPr>
                        <p:cNvPr id="14" name="Objeto 1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664092" y="818804"/>
                          <a:ext cx="803819" cy="8038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CaixaDeTexto 7"/>
          <p:cNvSpPr txBox="1"/>
          <p:nvPr/>
        </p:nvSpPr>
        <p:spPr>
          <a:xfrm>
            <a:off x="4442432" y="1253471"/>
            <a:ext cx="14719516" cy="10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97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ESPECIFICAÇÕES TÉCNICAS</a:t>
            </a:r>
            <a:endParaRPr lang="pt-BR" sz="3555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803F1E-3D0E-4195-B344-5FE093E17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451" y="9635937"/>
            <a:ext cx="3148995" cy="159684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65AABEC-D384-4389-9B17-6D5999828F07}"/>
              </a:ext>
            </a:extLst>
          </p:cNvPr>
          <p:cNvSpPr txBox="1"/>
          <p:nvPr/>
        </p:nvSpPr>
        <p:spPr>
          <a:xfrm>
            <a:off x="5044599" y="3847434"/>
            <a:ext cx="14719516" cy="224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GABINETE CILÍNDRICO</a:t>
            </a:r>
          </a:p>
          <a:p>
            <a:pPr algn="ctr">
              <a:lnSpc>
                <a:spcPct val="150000"/>
              </a:lnSpc>
            </a:pPr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MULTIFACETADO – 2 OPERADORAS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D08D777-7C09-4933-831C-D9451A53A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550" y="1383364"/>
            <a:ext cx="955847" cy="10827243"/>
          </a:xfrm>
          <a:prstGeom prst="rect">
            <a:avLst/>
          </a:prstGeom>
        </p:spPr>
      </p:pic>
      <p:pic>
        <p:nvPicPr>
          <p:cNvPr id="18" name="Imagem 1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4668A18-845C-4BB2-B8B8-B8B8E31D9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132" y="8534401"/>
            <a:ext cx="10617525" cy="270019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5D786F8-39DB-409B-A2FD-E9B3B5568B81}"/>
              </a:ext>
            </a:extLst>
          </p:cNvPr>
          <p:cNvSpPr txBox="1"/>
          <p:nvPr/>
        </p:nvSpPr>
        <p:spPr>
          <a:xfrm>
            <a:off x="8818490" y="8534399"/>
            <a:ext cx="668446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 adquirida sob o número :</a:t>
            </a:r>
          </a:p>
        </p:txBody>
      </p:sp>
    </p:spTree>
    <p:extLst>
      <p:ext uri="{BB962C8B-B14F-4D97-AF65-F5344CB8AC3E}">
        <p14:creationId xmlns:p14="http://schemas.microsoft.com/office/powerpoint/2010/main" val="15056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7EE979E-B844-4A1A-9421-9D7E7D8D9415}"/>
              </a:ext>
            </a:extLst>
          </p:cNvPr>
          <p:cNvSpPr txBox="1"/>
          <p:nvPr/>
        </p:nvSpPr>
        <p:spPr>
          <a:xfrm>
            <a:off x="700854" y="5558371"/>
            <a:ext cx="19700914" cy="417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buNone/>
            </a:pPr>
            <a:r>
              <a:rPr lang="pt-BR" sz="3000" dirty="0"/>
              <a:t>O Gabinete cilíndrico multifacetado para duas operadoras é uma solução em estrutura metálica para acomodar equipamentos de telecomunicação e energia.</a:t>
            </a:r>
          </a:p>
          <a:p>
            <a:pPr marL="0" indent="0">
              <a:buNone/>
            </a:pPr>
            <a:endParaRPr lang="pt-BR" sz="3000" dirty="0"/>
          </a:p>
          <a:p>
            <a:pPr marL="0" indent="0">
              <a:buNone/>
            </a:pPr>
            <a:r>
              <a:rPr lang="pt-BR" sz="3000" dirty="0"/>
              <a:t>Com o objetivo de atender as necessidades dos novos modelos de negócios do mercado de Telecom, o Gabinete foi projetado visando sua aplicação em locais onde há dificuldade em oferecer uma boa qualidade de sinal, porém sem agredir visualmente o local onde foi instalado ou seus consumidores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0E0B564-DE79-4761-80D6-7370A7E473D4}"/>
              </a:ext>
            </a:extLst>
          </p:cNvPr>
          <p:cNvSpPr txBox="1"/>
          <p:nvPr/>
        </p:nvSpPr>
        <p:spPr>
          <a:xfrm>
            <a:off x="700854" y="4493539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009B1F9-B0D3-4694-9AE8-4B1705B765B0}"/>
              </a:ext>
            </a:extLst>
          </p:cNvPr>
          <p:cNvSpPr txBox="1"/>
          <p:nvPr/>
        </p:nvSpPr>
        <p:spPr>
          <a:xfrm>
            <a:off x="740071" y="2366983"/>
            <a:ext cx="19700914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buNone/>
            </a:pPr>
            <a:r>
              <a:rPr lang="pt-BR" sz="3000" dirty="0"/>
              <a:t>Esta Especificação Técnica tem por objetivo apresentar os principais parâmetros referentes a utilização e instalação do Gabinete Cilíndrico Multifacetado para 2 Operadoras da METAL ALFA. </a:t>
            </a:r>
          </a:p>
        </p:txBody>
      </p:sp>
    </p:spTree>
    <p:extLst>
      <p:ext uri="{BB962C8B-B14F-4D97-AF65-F5344CB8AC3E}">
        <p14:creationId xmlns:p14="http://schemas.microsoft.com/office/powerpoint/2010/main" val="426998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Características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7BB6515-9294-42B7-96BB-658D6B5AC50B}"/>
              </a:ext>
            </a:extLst>
          </p:cNvPr>
          <p:cNvSpPr txBox="1"/>
          <p:nvPr/>
        </p:nvSpPr>
        <p:spPr>
          <a:xfrm>
            <a:off x="3752814" y="3063989"/>
            <a:ext cx="8394921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buNone/>
            </a:pPr>
            <a:r>
              <a:rPr lang="pt-BR" sz="2400" b="1" dirty="0"/>
              <a:t>•	Dimensões do Produto:</a:t>
            </a:r>
          </a:p>
          <a:p>
            <a:pPr marL="0" indent="539750">
              <a:buNone/>
            </a:pPr>
            <a:r>
              <a:rPr lang="pt-BR" sz="2400" dirty="0"/>
              <a:t>o	Altura total 25m metros;</a:t>
            </a:r>
          </a:p>
          <a:p>
            <a:pPr marL="0" indent="539750">
              <a:buNone/>
            </a:pPr>
            <a:r>
              <a:rPr lang="pt-BR" sz="2400" dirty="0"/>
              <a:t>o	Módulo A: ALT: 3520mm; Base 750mm; Topo: 750mm;</a:t>
            </a:r>
          </a:p>
          <a:p>
            <a:pPr marL="0" indent="539750">
              <a:buNone/>
            </a:pPr>
            <a:r>
              <a:rPr lang="pt-BR" sz="2400" dirty="0"/>
              <a:t>o	Módulo B: ALT: 3200mm; Base 750mm; Topo: 750mm;</a:t>
            </a:r>
          </a:p>
          <a:p>
            <a:pPr marL="0" indent="539750">
              <a:buNone/>
            </a:pPr>
            <a:r>
              <a:rPr lang="pt-BR" sz="2400" dirty="0"/>
              <a:t>o	Módulo C: ALT: 4700mm; Base 750mm; Topo: 750mm;</a:t>
            </a:r>
          </a:p>
          <a:p>
            <a:pPr marL="0" indent="539750">
              <a:buNone/>
            </a:pPr>
            <a:r>
              <a:rPr lang="pt-BR" sz="2400" dirty="0"/>
              <a:t>o	Módulo D: ALT: 4700mm; Base 750mm; Topo: 750mm;</a:t>
            </a:r>
          </a:p>
          <a:p>
            <a:pPr marL="0" indent="539750">
              <a:buNone/>
            </a:pPr>
            <a:r>
              <a:rPr lang="pt-BR" sz="2400" dirty="0"/>
              <a:t>o	Módulo E: ALT: 5000mm; Base 750mm; Topo: 660mm;</a:t>
            </a:r>
          </a:p>
          <a:p>
            <a:pPr marL="0" indent="539750">
              <a:buNone/>
            </a:pPr>
            <a:r>
              <a:rPr lang="pt-BR" sz="2400" dirty="0"/>
              <a:t>o	Módulo F: ALT: 4940mm; Base 688mm; Topo: 600mm.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6ADBDF5-E9B1-44DC-BB44-EFA88773C8A8}"/>
              </a:ext>
            </a:extLst>
          </p:cNvPr>
          <p:cNvSpPr txBox="1"/>
          <p:nvPr/>
        </p:nvSpPr>
        <p:spPr>
          <a:xfrm>
            <a:off x="12018110" y="3022737"/>
            <a:ext cx="8482265" cy="668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628650">
              <a:buNone/>
            </a:pPr>
            <a:r>
              <a:rPr lang="pt-BR" sz="2400" dirty="0"/>
              <a:t>•	</a:t>
            </a:r>
            <a:r>
              <a:rPr lang="pt-BR" sz="2400" b="1" dirty="0"/>
              <a:t>Compartimento da Operadora 1:</a:t>
            </a:r>
          </a:p>
          <a:p>
            <a:pPr marL="0" indent="898525">
              <a:buNone/>
            </a:pPr>
            <a:r>
              <a:rPr lang="pt-BR" sz="2400" dirty="0"/>
              <a:t>o	Acesso individual;</a:t>
            </a:r>
          </a:p>
          <a:p>
            <a:pPr marL="0" indent="898525">
              <a:buNone/>
            </a:pPr>
            <a:r>
              <a:rPr lang="pt-BR" sz="2400" dirty="0"/>
              <a:t>o	10 US: PDU/BBU/</a:t>
            </a:r>
            <a:r>
              <a:rPr lang="pt-BR" sz="2400" dirty="0" err="1"/>
              <a:t>eNodeB</a:t>
            </a:r>
            <a:r>
              <a:rPr lang="pt-BR" sz="2400" dirty="0"/>
              <a:t>;</a:t>
            </a:r>
          </a:p>
          <a:p>
            <a:pPr marL="0" indent="898525">
              <a:buNone/>
            </a:pPr>
            <a:r>
              <a:rPr lang="pt-BR" sz="2400" dirty="0"/>
              <a:t>o	15 </a:t>
            </a:r>
            <a:r>
              <a:rPr lang="pt-BR" sz="2400" dirty="0" err="1"/>
              <a:t>RRU’s</a:t>
            </a:r>
            <a:r>
              <a:rPr lang="pt-BR" sz="2400" dirty="0"/>
              <a:t>: NOKIA, HUAWEI ou ERICSSON.</a:t>
            </a:r>
          </a:p>
          <a:p>
            <a:pPr marL="0" indent="898525">
              <a:buNone/>
            </a:pPr>
            <a:r>
              <a:rPr lang="pt-BR" sz="2400" dirty="0"/>
              <a:t>o	Compartimentos de baterias de lítio ou chumbo ácido.</a:t>
            </a:r>
          </a:p>
          <a:p>
            <a:pPr marL="0" indent="898525">
              <a:buNone/>
            </a:pPr>
            <a:endParaRPr lang="pt-BR" sz="2400" dirty="0"/>
          </a:p>
          <a:p>
            <a:pPr marL="0" indent="628650">
              <a:buNone/>
            </a:pPr>
            <a:r>
              <a:rPr lang="pt-BR" sz="2400" b="1" dirty="0"/>
              <a:t>•	Compartimento da Operadora 2:</a:t>
            </a:r>
          </a:p>
          <a:p>
            <a:pPr marL="0" indent="989013">
              <a:buNone/>
            </a:pPr>
            <a:r>
              <a:rPr lang="pt-BR" sz="2400" dirty="0"/>
              <a:t>o	Acesso individual;</a:t>
            </a:r>
          </a:p>
          <a:p>
            <a:pPr marL="0" indent="989013">
              <a:buNone/>
            </a:pPr>
            <a:r>
              <a:rPr lang="pt-BR" sz="2400" dirty="0"/>
              <a:t>o	10 US: PDU/BBU/</a:t>
            </a:r>
            <a:r>
              <a:rPr lang="pt-BR" sz="2400" dirty="0" err="1"/>
              <a:t>eNodeB</a:t>
            </a:r>
            <a:r>
              <a:rPr lang="pt-BR" sz="2400" dirty="0"/>
              <a:t>;</a:t>
            </a:r>
          </a:p>
          <a:p>
            <a:pPr marL="0" indent="989013">
              <a:buNone/>
            </a:pPr>
            <a:r>
              <a:rPr lang="pt-BR" sz="2400" dirty="0"/>
              <a:t>o	15 </a:t>
            </a:r>
            <a:r>
              <a:rPr lang="pt-BR" sz="2400" dirty="0" err="1"/>
              <a:t>RRU’s</a:t>
            </a:r>
            <a:r>
              <a:rPr lang="pt-BR" sz="2400" dirty="0"/>
              <a:t>: NOKIA ou HUAWEI ou ERICSSON.</a:t>
            </a:r>
          </a:p>
          <a:p>
            <a:pPr marL="0" indent="989013">
              <a:buNone/>
            </a:pPr>
            <a:r>
              <a:rPr lang="pt-BR" sz="2400" dirty="0"/>
              <a:t>o	Compartimentos de baterias de lítio ou chumbo ácido.</a:t>
            </a:r>
          </a:p>
          <a:p>
            <a:pPr marL="0" indent="628650">
              <a:buNone/>
            </a:pPr>
            <a:endParaRPr lang="pt-BR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99C1C6-4CD4-4234-A335-45A1D70BCBC1}"/>
              </a:ext>
            </a:extLst>
          </p:cNvPr>
          <p:cNvSpPr txBox="1"/>
          <p:nvPr/>
        </p:nvSpPr>
        <p:spPr>
          <a:xfrm>
            <a:off x="3578772" y="8254360"/>
            <a:ext cx="785848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628650">
              <a:buNone/>
            </a:pPr>
            <a:r>
              <a:rPr lang="pt-BR" sz="2400" b="1" dirty="0"/>
              <a:t>•	Sistema de Climatização:</a:t>
            </a:r>
          </a:p>
          <a:p>
            <a:pPr marL="0" indent="989013">
              <a:buNone/>
            </a:pPr>
            <a:r>
              <a:rPr lang="pt-BR" sz="2400" dirty="0"/>
              <a:t>o	Isolamento térmico com manta de polietileno;</a:t>
            </a:r>
          </a:p>
          <a:p>
            <a:pPr marL="0" indent="989013">
              <a:buNone/>
            </a:pPr>
            <a:r>
              <a:rPr lang="pt-BR" sz="2400" dirty="0"/>
              <a:t>o	Sistema de ventilação forçada redundante;</a:t>
            </a:r>
          </a:p>
          <a:p>
            <a:pPr marL="0" indent="989013">
              <a:buNone/>
            </a:pPr>
            <a:r>
              <a:rPr lang="pt-BR" sz="2400" dirty="0"/>
              <a:t>o	Controle de temperatura eletrônico.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5F4A06C-1FE0-4430-9759-ACCA8C2648A3}"/>
              </a:ext>
            </a:extLst>
          </p:cNvPr>
          <p:cNvGrpSpPr/>
          <p:nvPr/>
        </p:nvGrpSpPr>
        <p:grpSpPr>
          <a:xfrm>
            <a:off x="534106" y="2050298"/>
            <a:ext cx="1149551" cy="9706274"/>
            <a:chOff x="569554" y="838814"/>
            <a:chExt cx="966134" cy="8262783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54186E7-853F-4112-88AE-D4E4D467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78771" y="4487139"/>
              <a:ext cx="8262783" cy="966134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9B50AF9-4346-4C25-9DD5-3CC8A791CEAB}"/>
                </a:ext>
              </a:extLst>
            </p:cNvPr>
            <p:cNvSpPr txBox="1"/>
            <p:nvPr/>
          </p:nvSpPr>
          <p:spPr>
            <a:xfrm rot="16200000">
              <a:off x="76067" y="7261084"/>
              <a:ext cx="1428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MÓDULO B 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FA42F9D-1E37-4AC1-8BBF-7902E337A4C1}"/>
                </a:ext>
              </a:extLst>
            </p:cNvPr>
            <p:cNvSpPr txBox="1"/>
            <p:nvPr/>
          </p:nvSpPr>
          <p:spPr>
            <a:xfrm rot="16200000">
              <a:off x="87495" y="6032014"/>
              <a:ext cx="1428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MÓDULO C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23DF501-6650-4AF2-B8A6-A734C36C96B9}"/>
                </a:ext>
              </a:extLst>
            </p:cNvPr>
            <p:cNvSpPr txBox="1"/>
            <p:nvPr/>
          </p:nvSpPr>
          <p:spPr>
            <a:xfrm rot="16200000">
              <a:off x="76068" y="4603350"/>
              <a:ext cx="1428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MÓDULO D 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8DF6152-9BC3-4F9B-8102-A34030BEE694}"/>
                </a:ext>
              </a:extLst>
            </p:cNvPr>
            <p:cNvSpPr txBox="1"/>
            <p:nvPr/>
          </p:nvSpPr>
          <p:spPr>
            <a:xfrm rot="16200000">
              <a:off x="76067" y="3079936"/>
              <a:ext cx="1428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MÓDULO E 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02B216F-8A3E-40A7-ACE3-827793368455}"/>
                </a:ext>
              </a:extLst>
            </p:cNvPr>
            <p:cNvSpPr txBox="1"/>
            <p:nvPr/>
          </p:nvSpPr>
          <p:spPr>
            <a:xfrm rot="16200000">
              <a:off x="87188" y="1839962"/>
              <a:ext cx="1428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MÓDULO F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03ED589-B4C5-4840-8C2F-299B1450FB80}"/>
              </a:ext>
            </a:extLst>
          </p:cNvPr>
          <p:cNvSpPr txBox="1"/>
          <p:nvPr/>
        </p:nvSpPr>
        <p:spPr>
          <a:xfrm rot="16200000">
            <a:off x="-42469" y="10890251"/>
            <a:ext cx="1678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MÓDULO 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02E5E2A-9676-418F-9BEE-29BAD26DAB20}"/>
              </a:ext>
            </a:extLst>
          </p:cNvPr>
          <p:cNvSpPr/>
          <p:nvPr/>
        </p:nvSpPr>
        <p:spPr>
          <a:xfrm>
            <a:off x="2045585" y="8059839"/>
            <a:ext cx="1405469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RRU – Nível 1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7AEA06B-A873-48F5-A392-DBE0898FC349}"/>
              </a:ext>
            </a:extLst>
          </p:cNvPr>
          <p:cNvSpPr/>
          <p:nvPr/>
        </p:nvSpPr>
        <p:spPr>
          <a:xfrm>
            <a:off x="1990251" y="10918571"/>
            <a:ext cx="2316703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Compartimento baterias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0AF5DE8-3BA9-4773-9F99-E5052ADA6178}"/>
              </a:ext>
            </a:extLst>
          </p:cNvPr>
          <p:cNvSpPr/>
          <p:nvPr/>
        </p:nvSpPr>
        <p:spPr>
          <a:xfrm>
            <a:off x="2110229" y="9629898"/>
            <a:ext cx="1481371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RACK (19’, 21”) </a:t>
            </a:r>
          </a:p>
        </p:txBody>
      </p:sp>
      <p:cxnSp>
        <p:nvCxnSpPr>
          <p:cNvPr id="19" name="Conector de seta reta 22">
            <a:extLst>
              <a:ext uri="{FF2B5EF4-FFF2-40B4-BE49-F238E27FC236}">
                <a16:creationId xmlns:a16="http://schemas.microsoft.com/office/drawing/2014/main" id="{D2E3678A-BEF4-4371-B303-9CA8EC33C97D}"/>
              </a:ext>
            </a:extLst>
          </p:cNvPr>
          <p:cNvCxnSpPr/>
          <p:nvPr/>
        </p:nvCxnSpPr>
        <p:spPr>
          <a:xfrm>
            <a:off x="1278237" y="11087848"/>
            <a:ext cx="8319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24">
            <a:extLst>
              <a:ext uri="{FF2B5EF4-FFF2-40B4-BE49-F238E27FC236}">
                <a16:creationId xmlns:a16="http://schemas.microsoft.com/office/drawing/2014/main" id="{EB7E42BA-CBAA-4EEF-ADB5-151787261B42}"/>
              </a:ext>
            </a:extLst>
          </p:cNvPr>
          <p:cNvCxnSpPr/>
          <p:nvPr/>
        </p:nvCxnSpPr>
        <p:spPr>
          <a:xfrm>
            <a:off x="1278237" y="9799175"/>
            <a:ext cx="8319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de seta reta 25">
            <a:extLst>
              <a:ext uri="{FF2B5EF4-FFF2-40B4-BE49-F238E27FC236}">
                <a16:creationId xmlns:a16="http://schemas.microsoft.com/office/drawing/2014/main" id="{DDAB5CF0-27D6-4754-AA6F-CF75769183B2}"/>
              </a:ext>
            </a:extLst>
          </p:cNvPr>
          <p:cNvCxnSpPr/>
          <p:nvPr/>
        </p:nvCxnSpPr>
        <p:spPr>
          <a:xfrm>
            <a:off x="1307733" y="8256886"/>
            <a:ext cx="8319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tângulo 21">
            <a:extLst>
              <a:ext uri="{FF2B5EF4-FFF2-40B4-BE49-F238E27FC236}">
                <a16:creationId xmlns:a16="http://schemas.microsoft.com/office/drawing/2014/main" id="{B5DADE80-34B0-4094-820A-CB33CB383DB9}"/>
              </a:ext>
            </a:extLst>
          </p:cNvPr>
          <p:cNvSpPr/>
          <p:nvPr/>
        </p:nvSpPr>
        <p:spPr>
          <a:xfrm>
            <a:off x="2015501" y="6307171"/>
            <a:ext cx="1405469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RRU – Nível 2</a:t>
            </a:r>
          </a:p>
        </p:txBody>
      </p:sp>
      <p:cxnSp>
        <p:nvCxnSpPr>
          <p:cNvPr id="23" name="Conector de seta reta 28">
            <a:extLst>
              <a:ext uri="{FF2B5EF4-FFF2-40B4-BE49-F238E27FC236}">
                <a16:creationId xmlns:a16="http://schemas.microsoft.com/office/drawing/2014/main" id="{CAE04494-F1D2-4BAC-95E7-DB430E7BACDC}"/>
              </a:ext>
            </a:extLst>
          </p:cNvPr>
          <p:cNvCxnSpPr/>
          <p:nvPr/>
        </p:nvCxnSpPr>
        <p:spPr>
          <a:xfrm>
            <a:off x="1303527" y="6498423"/>
            <a:ext cx="8319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A6E29C-2C38-4A55-AE0C-83CA8A3D4939}"/>
              </a:ext>
            </a:extLst>
          </p:cNvPr>
          <p:cNvSpPr/>
          <p:nvPr/>
        </p:nvSpPr>
        <p:spPr>
          <a:xfrm>
            <a:off x="2173303" y="2353542"/>
            <a:ext cx="1680240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Antenas de RF</a:t>
            </a:r>
          </a:p>
        </p:txBody>
      </p:sp>
      <p:cxnSp>
        <p:nvCxnSpPr>
          <p:cNvPr id="25" name="Conector de seta reta 28">
            <a:extLst>
              <a:ext uri="{FF2B5EF4-FFF2-40B4-BE49-F238E27FC236}">
                <a16:creationId xmlns:a16="http://schemas.microsoft.com/office/drawing/2014/main" id="{02C66E8F-F69A-4A4F-89A4-0ABFBE6C426A}"/>
              </a:ext>
            </a:extLst>
          </p:cNvPr>
          <p:cNvCxnSpPr/>
          <p:nvPr/>
        </p:nvCxnSpPr>
        <p:spPr>
          <a:xfrm>
            <a:off x="1461329" y="2544794"/>
            <a:ext cx="8319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16822A06-D0CA-4224-A1D0-AE9FBA54DCA8}"/>
              </a:ext>
            </a:extLst>
          </p:cNvPr>
          <p:cNvSpPr/>
          <p:nvPr/>
        </p:nvSpPr>
        <p:spPr>
          <a:xfrm>
            <a:off x="2015502" y="5785752"/>
            <a:ext cx="831992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Diplex</a:t>
            </a:r>
            <a:endParaRPr lang="pt-B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ector de seta reta 28">
            <a:extLst>
              <a:ext uri="{FF2B5EF4-FFF2-40B4-BE49-F238E27FC236}">
                <a16:creationId xmlns:a16="http://schemas.microsoft.com/office/drawing/2014/main" id="{F7918424-5E16-462E-99F2-4A664E1A3BD4}"/>
              </a:ext>
            </a:extLst>
          </p:cNvPr>
          <p:cNvCxnSpPr/>
          <p:nvPr/>
        </p:nvCxnSpPr>
        <p:spPr>
          <a:xfrm>
            <a:off x="1303527" y="5941645"/>
            <a:ext cx="8319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4AF5C200-B5BD-4771-8933-BFA287241B61}"/>
              </a:ext>
            </a:extLst>
          </p:cNvPr>
          <p:cNvSpPr/>
          <p:nvPr/>
        </p:nvSpPr>
        <p:spPr>
          <a:xfrm>
            <a:off x="2003682" y="7592476"/>
            <a:ext cx="831992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Diplex</a:t>
            </a:r>
            <a:endParaRPr lang="pt-B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5D7051AD-2864-4F11-BB7E-C2EACA733690}"/>
              </a:ext>
            </a:extLst>
          </p:cNvPr>
          <p:cNvCxnSpPr/>
          <p:nvPr/>
        </p:nvCxnSpPr>
        <p:spPr>
          <a:xfrm>
            <a:off x="1291707" y="7748369"/>
            <a:ext cx="8319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Estruturais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7E8534-99F9-484E-A499-4413D05B89E3}"/>
              </a:ext>
            </a:extLst>
          </p:cNvPr>
          <p:cNvSpPr txBox="1"/>
          <p:nvPr/>
        </p:nvSpPr>
        <p:spPr>
          <a:xfrm>
            <a:off x="740071" y="2366983"/>
            <a:ext cx="8362365" cy="7638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A estrutura vertical dimensionada por softwares de Análise de Elementos Finitos, é fabricada em chapas de aço A572 G50 dobradas e soldadas formando troncos de cones, estes são chamados de módulos. A junção dos módulos é por meio de fixação por flange aparafusadas e encaixe </a:t>
            </a:r>
            <a:r>
              <a:rPr lang="pt-BR" sz="3000" i="1" dirty="0" err="1"/>
              <a:t>slip</a:t>
            </a:r>
            <a:r>
              <a:rPr lang="pt-BR" sz="3000" i="1" dirty="0"/>
              <a:t> joint</a:t>
            </a:r>
            <a:r>
              <a:rPr lang="pt-BR" sz="3000" dirty="0"/>
              <a:t>.</a:t>
            </a:r>
          </a:p>
          <a:p>
            <a:pPr marL="0" indent="0" algn="just">
              <a:buNone/>
            </a:pPr>
            <a:endParaRPr lang="pt-BR" sz="3000" dirty="0"/>
          </a:p>
          <a:p>
            <a:pPr marL="0" indent="0" algn="just">
              <a:buNone/>
            </a:pPr>
            <a:r>
              <a:rPr lang="pt-BR" sz="3000" dirty="0"/>
              <a:t>O dimensionamento do poste é realizado para atender as características onde será instalado: exposição ao vento, localidade, carregamento de antenas, luminárias e câmeras. </a:t>
            </a:r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55471C6-43E6-492C-A0D0-2AD0D7F5A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1111" l="16094" r="37813">
                        <a14:foregroundMark x1="27697" y1="12479" x2="27813" y2="13611"/>
                        <a14:foregroundMark x1="27471" y1="10273" x2="27511" y2="10662"/>
                        <a14:foregroundMark x1="27187" y1="7500" x2="27434" y2="9909"/>
                        <a14:foregroundMark x1="27813" y1="13611" x2="25742" y2="15061"/>
                        <a14:foregroundMark x1="25200" y1="15184" x2="24609" y2="11111"/>
                        <a14:foregroundMark x1="26043" y1="8215" x2="26328" y2="7639"/>
                        <a14:foregroundMark x1="24609" y1="11111" x2="25099" y2="10122"/>
                        <a14:foregroundMark x1="27187" y1="82361" x2="28672" y2="87083"/>
                        <a14:foregroundMark x1="27344" y1="89444" x2="26484" y2="90972"/>
                        <a14:foregroundMark x1="28672" y1="87083" x2="27500" y2="89167"/>
                        <a14:foregroundMark x1="26484" y1="90972" x2="25506" y2="90243"/>
                        <a14:foregroundMark x1="24042" y1="88547" x2="23906" y2="84444"/>
                        <a14:foregroundMark x1="23906" y1="84444" x2="27031" y2="81806"/>
                        <a14:foregroundMark x1="27031" y1="81806" x2="26797" y2="82500"/>
                        <a14:foregroundMark x1="28984" y1="87500" x2="26597" y2="88371"/>
                        <a14:foregroundMark x1="28906" y1="88333" x2="26016" y2="91111"/>
                        <a14:foregroundMark x1="26250" y1="90972" x2="23906" y2="88611"/>
                        <a14:backgroundMark x1="23984" y1="89861" x2="24371" y2="90338"/>
                        <a14:backgroundMark x1="25781" y1="7778" x2="24609" y2="9306"/>
                        <a14:backgroundMark x1="27187" y1="7500" x2="27187" y2="7500"/>
                        <a14:backgroundMark x1="25313" y1="15417" x2="25313" y2="15417"/>
                        <a14:backgroundMark x1="25391" y1="15278" x2="25469" y2="14444"/>
                        <a14:backgroundMark x1="25078" y1="15556" x2="25625" y2="15417"/>
                        <a14:backgroundMark x1="23828" y1="89444" x2="24063" y2="8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7510" r="59400" b="9023"/>
          <a:stretch/>
        </p:blipFill>
        <p:spPr>
          <a:xfrm flipH="1">
            <a:off x="10432023" y="270275"/>
            <a:ext cx="6670219" cy="115085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4841177-F16B-4029-A3B1-18BE4B6AA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1759" y="3052762"/>
            <a:ext cx="1492533" cy="297180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72B3BD00-54AB-4AD4-8F46-DDE25C571F7C}"/>
              </a:ext>
            </a:extLst>
          </p:cNvPr>
          <p:cNvGrpSpPr/>
          <p:nvPr/>
        </p:nvGrpSpPr>
        <p:grpSpPr>
          <a:xfrm>
            <a:off x="12552398" y="188269"/>
            <a:ext cx="11033617" cy="11558779"/>
            <a:chOff x="13770848" y="2366983"/>
            <a:chExt cx="6648514" cy="7413262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79BA067A-EA50-41B8-B139-EE22D5B7B858}"/>
                </a:ext>
              </a:extLst>
            </p:cNvPr>
            <p:cNvSpPr/>
            <p:nvPr/>
          </p:nvSpPr>
          <p:spPr>
            <a:xfrm>
              <a:off x="14354849" y="6421009"/>
              <a:ext cx="2852604" cy="694128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pt-BR" sz="2000" b="1" dirty="0">
                  <a:latin typeface="Arial Narrow" panose="020B060602020203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Detalhe típico dos </a:t>
              </a:r>
            </a:p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pt-BR" sz="2000" b="1" dirty="0">
                  <a:latin typeface="Arial Narrow" panose="020B060602020203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Módulos Parafusados </a:t>
              </a:r>
            </a:p>
          </p:txBody>
        </p: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6657874A-3B5D-4749-BA1C-8406CA446F75}"/>
                </a:ext>
              </a:extLst>
            </p:cNvPr>
            <p:cNvGrpSpPr/>
            <p:nvPr/>
          </p:nvGrpSpPr>
          <p:grpSpPr>
            <a:xfrm>
              <a:off x="13770848" y="2366983"/>
              <a:ext cx="6648514" cy="7413262"/>
              <a:chOff x="13770848" y="2366983"/>
              <a:chExt cx="6648514" cy="7413262"/>
            </a:xfrm>
          </p:grpSpPr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B2E9FD9B-8D78-4067-906C-0F1170CB767C}"/>
                  </a:ext>
                </a:extLst>
              </p:cNvPr>
              <p:cNvSpPr/>
              <p:nvPr/>
            </p:nvSpPr>
            <p:spPr>
              <a:xfrm>
                <a:off x="16588858" y="8683878"/>
                <a:ext cx="3830504" cy="3094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Módulo A</a:t>
                </a: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FF0201B4-1F78-4BE9-AF6C-FAF81C09486C}"/>
                  </a:ext>
                </a:extLst>
              </p:cNvPr>
              <p:cNvSpPr/>
              <p:nvPr/>
            </p:nvSpPr>
            <p:spPr>
              <a:xfrm>
                <a:off x="16588858" y="6862311"/>
                <a:ext cx="3830504" cy="3094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Módulo C</a:t>
                </a:r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74E82E6-F73E-49F4-A582-E7D34A71809F}"/>
                  </a:ext>
                </a:extLst>
              </p:cNvPr>
              <p:cNvSpPr/>
              <p:nvPr/>
            </p:nvSpPr>
            <p:spPr>
              <a:xfrm>
                <a:off x="16588858" y="7766380"/>
                <a:ext cx="3830504" cy="3094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Módulo B</a:t>
                </a:r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A2325C28-C55F-4DD0-B2E3-CA6C2C7F6340}"/>
                  </a:ext>
                </a:extLst>
              </p:cNvPr>
              <p:cNvSpPr/>
              <p:nvPr/>
            </p:nvSpPr>
            <p:spPr>
              <a:xfrm>
                <a:off x="16588858" y="5573529"/>
                <a:ext cx="3830504" cy="3094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Módulo D</a:t>
                </a:r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2CE35F46-D386-44EE-811C-E3BB18EB9737}"/>
                  </a:ext>
                </a:extLst>
              </p:cNvPr>
              <p:cNvSpPr/>
              <p:nvPr/>
            </p:nvSpPr>
            <p:spPr>
              <a:xfrm>
                <a:off x="16588858" y="4315982"/>
                <a:ext cx="3830504" cy="3094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Módulo E</a:t>
                </a:r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1FC09C26-4816-443E-A246-CBA19B96BD58}"/>
                  </a:ext>
                </a:extLst>
              </p:cNvPr>
              <p:cNvSpPr/>
              <p:nvPr/>
            </p:nvSpPr>
            <p:spPr>
              <a:xfrm>
                <a:off x="13770848" y="3048021"/>
                <a:ext cx="3830504" cy="3094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Módulo F</a:t>
                </a:r>
              </a:p>
            </p:txBody>
          </p:sp>
          <p:grpSp>
            <p:nvGrpSpPr>
              <p:cNvPr id="21" name="Grupo 18">
                <a:extLst>
                  <a:ext uri="{FF2B5EF4-FFF2-40B4-BE49-F238E27FC236}">
                    <a16:creationId xmlns:a16="http://schemas.microsoft.com/office/drawing/2014/main" id="{28DA7FA2-EBF8-46A4-89CE-E8F22B822D75}"/>
                  </a:ext>
                </a:extLst>
              </p:cNvPr>
              <p:cNvGrpSpPr/>
              <p:nvPr/>
            </p:nvGrpSpPr>
            <p:grpSpPr>
              <a:xfrm>
                <a:off x="16074877" y="2366983"/>
                <a:ext cx="1959299" cy="7031922"/>
                <a:chOff x="536707" y="1295400"/>
                <a:chExt cx="1959299" cy="7031922"/>
              </a:xfrm>
            </p:grpSpPr>
            <p:pic>
              <p:nvPicPr>
                <p:cNvPr id="23" name="Imagem 22">
                  <a:extLst>
                    <a:ext uri="{FF2B5EF4-FFF2-40B4-BE49-F238E27FC236}">
                      <a16:creationId xmlns:a16="http://schemas.microsoft.com/office/drawing/2014/main" id="{0F5D5412-36A6-4D9A-9A97-ABAFA1B25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0748" t="3631" r="50470" b="3925"/>
                <a:stretch/>
              </p:blipFill>
              <p:spPr>
                <a:xfrm>
                  <a:off x="1203830" y="1295400"/>
                  <a:ext cx="405777" cy="7031922"/>
                </a:xfrm>
                <a:prstGeom prst="rect">
                  <a:avLst/>
                </a:prstGeom>
              </p:spPr>
            </p:pic>
            <p:cxnSp>
              <p:nvCxnSpPr>
                <p:cNvPr id="24" name="Conector de seta reta 11">
                  <a:extLst>
                    <a:ext uri="{FF2B5EF4-FFF2-40B4-BE49-F238E27FC236}">
                      <a16:creationId xmlns:a16="http://schemas.microsoft.com/office/drawing/2014/main" id="{E7B9F84B-E3C9-4596-ADD0-F4BA42D97D4E}"/>
                    </a:ext>
                  </a:extLst>
                </p:cNvPr>
                <p:cNvCxnSpPr/>
                <p:nvPr/>
              </p:nvCxnSpPr>
              <p:spPr>
                <a:xfrm>
                  <a:off x="1518106" y="7707389"/>
                  <a:ext cx="9779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de seta reta 12">
                  <a:extLst>
                    <a:ext uri="{FF2B5EF4-FFF2-40B4-BE49-F238E27FC236}">
                      <a16:creationId xmlns:a16="http://schemas.microsoft.com/office/drawing/2014/main" id="{40F74F92-4A62-4590-9F14-80DF179AF723}"/>
                    </a:ext>
                  </a:extLst>
                </p:cNvPr>
                <p:cNvCxnSpPr/>
                <p:nvPr/>
              </p:nvCxnSpPr>
              <p:spPr>
                <a:xfrm>
                  <a:off x="1518106" y="6849505"/>
                  <a:ext cx="9779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de seta reta 13">
                  <a:extLst>
                    <a:ext uri="{FF2B5EF4-FFF2-40B4-BE49-F238E27FC236}">
                      <a16:creationId xmlns:a16="http://schemas.microsoft.com/office/drawing/2014/main" id="{FD33694B-8D40-40A2-BC58-B8472E8E9BFA}"/>
                    </a:ext>
                  </a:extLst>
                </p:cNvPr>
                <p:cNvCxnSpPr/>
                <p:nvPr/>
              </p:nvCxnSpPr>
              <p:spPr>
                <a:xfrm>
                  <a:off x="1518106" y="5945436"/>
                  <a:ext cx="9779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de seta reta 14">
                  <a:extLst>
                    <a:ext uri="{FF2B5EF4-FFF2-40B4-BE49-F238E27FC236}">
                      <a16:creationId xmlns:a16="http://schemas.microsoft.com/office/drawing/2014/main" id="{149401B1-7AB5-42A4-AF3B-14A841A83373}"/>
                    </a:ext>
                  </a:extLst>
                </p:cNvPr>
                <p:cNvCxnSpPr/>
                <p:nvPr/>
              </p:nvCxnSpPr>
              <p:spPr>
                <a:xfrm>
                  <a:off x="1518106" y="4622327"/>
                  <a:ext cx="9779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de seta reta 15">
                  <a:extLst>
                    <a:ext uri="{FF2B5EF4-FFF2-40B4-BE49-F238E27FC236}">
                      <a16:creationId xmlns:a16="http://schemas.microsoft.com/office/drawing/2014/main" id="{1CA612B4-E4CF-48FB-A50E-462F6C42E338}"/>
                    </a:ext>
                  </a:extLst>
                </p:cNvPr>
                <p:cNvCxnSpPr/>
                <p:nvPr/>
              </p:nvCxnSpPr>
              <p:spPr>
                <a:xfrm>
                  <a:off x="1403806" y="3399107"/>
                  <a:ext cx="9779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de seta reta 16">
                  <a:extLst>
                    <a:ext uri="{FF2B5EF4-FFF2-40B4-BE49-F238E27FC236}">
                      <a16:creationId xmlns:a16="http://schemas.microsoft.com/office/drawing/2014/main" id="{E46D85BC-7813-4030-8C1C-C9EFF667FD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6707" y="2084205"/>
                  <a:ext cx="74633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4780B64-52FC-4F1E-82C2-D4B083784C53}"/>
                  </a:ext>
                </a:extLst>
              </p:cNvPr>
              <p:cNvSpPr/>
              <p:nvPr/>
            </p:nvSpPr>
            <p:spPr>
              <a:xfrm>
                <a:off x="14295173" y="3515544"/>
                <a:ext cx="2852604" cy="69412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Encaixe dos módulos </a:t>
                </a:r>
              </a:p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Ver detalhe abaixo</a:t>
                </a:r>
              </a:p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endParaRPr lang="pt-BR" sz="2000" b="1" dirty="0">
                  <a:latin typeface="Arial Narrow" panose="020B0606020202030204" pitchFamily="34" charset="0"/>
                  <a:ea typeface="Arial Unicode MS" panose="020B0604020202020204" pitchFamily="34" charset="-128"/>
                  <a:cs typeface="Arial" panose="020B0604020202020204" pitchFamily="34" charset="0"/>
                </a:endParaRPr>
              </a:p>
            </p:txBody>
          </p:sp>
          <p:cxnSp>
            <p:nvCxnSpPr>
              <p:cNvPr id="31" name="Conector de seta reta 21">
                <a:extLst>
                  <a:ext uri="{FF2B5EF4-FFF2-40B4-BE49-F238E27FC236}">
                    <a16:creationId xmlns:a16="http://schemas.microsoft.com/office/drawing/2014/main" id="{E554FA4A-58D7-4B66-949D-65F7BFD007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12443" y="3691226"/>
                <a:ext cx="44950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DE18B58D-515F-4D1C-9550-0138CD2955E8}"/>
                  </a:ext>
                </a:extLst>
              </p:cNvPr>
              <p:cNvSpPr/>
              <p:nvPr/>
            </p:nvSpPr>
            <p:spPr>
              <a:xfrm>
                <a:off x="14994107" y="9470830"/>
                <a:ext cx="3830504" cy="3094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pt-BR" sz="2000" b="1" dirty="0">
                    <a:latin typeface="Arial Narrow" panose="020B0606020202030204" pitchFamily="34" charset="0"/>
                    <a:ea typeface="Arial Unicode MS" panose="020B0604020202020204" pitchFamily="34" charset="-128"/>
                    <a:cs typeface="Arial" panose="020B0604020202020204" pitchFamily="34" charset="0"/>
                  </a:rPr>
                  <a:t>Sistema de Encaixe e Módulos Parafusados </a:t>
                </a:r>
              </a:p>
            </p:txBody>
          </p:sp>
          <p:cxnSp>
            <p:nvCxnSpPr>
              <p:cNvPr id="34" name="Conector de seta reta 34">
                <a:extLst>
                  <a:ext uri="{FF2B5EF4-FFF2-40B4-BE49-F238E27FC236}">
                    <a16:creationId xmlns:a16="http://schemas.microsoft.com/office/drawing/2014/main" id="{D16FD36C-8D17-4C56-9512-FF5E856DD49E}"/>
                  </a:ext>
                </a:extLst>
              </p:cNvPr>
              <p:cNvCxnSpPr/>
              <p:nvPr/>
            </p:nvCxnSpPr>
            <p:spPr>
              <a:xfrm>
                <a:off x="16499307" y="6186950"/>
                <a:ext cx="4100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ector de seta reta 35">
                <a:extLst>
                  <a:ext uri="{FF2B5EF4-FFF2-40B4-BE49-F238E27FC236}">
                    <a16:creationId xmlns:a16="http://schemas.microsoft.com/office/drawing/2014/main" id="{604084CD-CDCC-4B3A-BEB2-006B08D213BC}"/>
                  </a:ext>
                </a:extLst>
              </p:cNvPr>
              <p:cNvCxnSpPr/>
              <p:nvPr/>
            </p:nvCxnSpPr>
            <p:spPr>
              <a:xfrm>
                <a:off x="16507285" y="7369601"/>
                <a:ext cx="4100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ector de seta reta 36">
                <a:extLst>
                  <a:ext uri="{FF2B5EF4-FFF2-40B4-BE49-F238E27FC236}">
                    <a16:creationId xmlns:a16="http://schemas.microsoft.com/office/drawing/2014/main" id="{5959D46E-74FB-4F61-8930-03C2D99B3809}"/>
                  </a:ext>
                </a:extLst>
              </p:cNvPr>
              <p:cNvCxnSpPr/>
              <p:nvPr/>
            </p:nvCxnSpPr>
            <p:spPr>
              <a:xfrm>
                <a:off x="16507285" y="8223148"/>
                <a:ext cx="4100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ector de seta reta 37">
                <a:extLst>
                  <a:ext uri="{FF2B5EF4-FFF2-40B4-BE49-F238E27FC236}">
                    <a16:creationId xmlns:a16="http://schemas.microsoft.com/office/drawing/2014/main" id="{E2B7DE9A-5BE9-4734-9038-DA8756C05D61}"/>
                  </a:ext>
                </a:extLst>
              </p:cNvPr>
              <p:cNvCxnSpPr/>
              <p:nvPr/>
            </p:nvCxnSpPr>
            <p:spPr>
              <a:xfrm>
                <a:off x="16499307" y="5006737"/>
                <a:ext cx="4100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>
                <a:extLst>
                  <a:ext uri="{FF2B5EF4-FFF2-40B4-BE49-F238E27FC236}">
                    <a16:creationId xmlns:a16="http://schemas.microsoft.com/office/drawing/2014/main" id="{4875D7E9-D3A9-43CF-887D-1125F418EE24}"/>
                  </a:ext>
                </a:extLst>
              </p:cNvPr>
              <p:cNvCxnSpPr/>
              <p:nvPr/>
            </p:nvCxnSpPr>
            <p:spPr>
              <a:xfrm>
                <a:off x="16498219" y="5006737"/>
                <a:ext cx="0" cy="321641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793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do Produto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B6F920C-8137-4355-8709-DDE0EFA83CD7}"/>
              </a:ext>
            </a:extLst>
          </p:cNvPr>
          <p:cNvSpPr txBox="1"/>
          <p:nvPr/>
        </p:nvSpPr>
        <p:spPr>
          <a:xfrm>
            <a:off x="2624467" y="2618666"/>
            <a:ext cx="431950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algn="just"/>
            <a:r>
              <a:rPr lang="pt-BR" sz="3000" b="1" dirty="0"/>
              <a:t>LIGAÇÕES SOLDADAS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54D32E9-FDC4-4D36-B0ED-7D0F1DD7E49E}"/>
              </a:ext>
            </a:extLst>
          </p:cNvPr>
          <p:cNvSpPr txBox="1"/>
          <p:nvPr/>
        </p:nvSpPr>
        <p:spPr>
          <a:xfrm>
            <a:off x="8379420" y="2566019"/>
            <a:ext cx="4938330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algn="just"/>
            <a:r>
              <a:rPr lang="pt-BR" sz="3000" b="1" dirty="0"/>
              <a:t>LIGAÇÕES PARAFUSADAS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9A1915F-60AD-4604-8C88-1DEA70079C60}"/>
              </a:ext>
            </a:extLst>
          </p:cNvPr>
          <p:cNvSpPr txBox="1"/>
          <p:nvPr/>
        </p:nvSpPr>
        <p:spPr>
          <a:xfrm>
            <a:off x="11364638" y="10304207"/>
            <a:ext cx="476145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algn="just"/>
            <a:r>
              <a:rPr lang="pt-BR" sz="3000" b="1" dirty="0"/>
              <a:t>TRATAMENTO SUPERFICIAL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44F87E9-1269-41D7-AF81-1C2DDD64AEE5}"/>
              </a:ext>
            </a:extLst>
          </p:cNvPr>
          <p:cNvSpPr txBox="1"/>
          <p:nvPr/>
        </p:nvSpPr>
        <p:spPr>
          <a:xfrm>
            <a:off x="15714460" y="2579971"/>
            <a:ext cx="1976025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algn="just"/>
            <a:r>
              <a:rPr lang="pt-BR" sz="3000" b="1" dirty="0"/>
              <a:t>PINTURA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2027064-0F50-45D0-9B66-D369BBE0D1BE}"/>
              </a:ext>
            </a:extLst>
          </p:cNvPr>
          <p:cNvSpPr txBox="1"/>
          <p:nvPr/>
        </p:nvSpPr>
        <p:spPr>
          <a:xfrm>
            <a:off x="5206769" y="10304207"/>
            <a:ext cx="5102732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algn="just"/>
            <a:r>
              <a:rPr lang="pt-BR" sz="3000" b="1" dirty="0"/>
              <a:t>TRATAMENTO GALVANIZADO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70CBFCE-ED96-4C5D-A6B9-B53FE9E15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" t="24920" r="2049" b="641"/>
          <a:stretch/>
        </p:blipFill>
        <p:spPr>
          <a:xfrm rot="5400000">
            <a:off x="3045098" y="3495614"/>
            <a:ext cx="3534067" cy="355306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sq">
            <a:solidFill>
              <a:srgbClr val="00339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Imagem 21" descr="Uma imagem contendo no interior, mesa, avião, quarto&#10;&#10;Descrição gerada automaticamente">
            <a:extLst>
              <a:ext uri="{FF2B5EF4-FFF2-40B4-BE49-F238E27FC236}">
                <a16:creationId xmlns:a16="http://schemas.microsoft.com/office/drawing/2014/main" id="{8B90CD5F-0182-480D-94C0-217A3596A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2" b="8482"/>
          <a:stretch/>
        </p:blipFill>
        <p:spPr>
          <a:xfrm>
            <a:off x="798718" y="3327029"/>
            <a:ext cx="2910406" cy="28771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sq">
            <a:solidFill>
              <a:srgbClr val="00339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Imagem 24" descr="Uma imagem contendo ao ar livre, estacionado, lado, pista&#10;&#10;Descrição gerada automaticamente">
            <a:extLst>
              <a:ext uri="{FF2B5EF4-FFF2-40B4-BE49-F238E27FC236}">
                <a16:creationId xmlns:a16="http://schemas.microsoft.com/office/drawing/2014/main" id="{53D73AD2-E801-4A32-AF13-E926D1F8B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2" r="15733" b="14900"/>
          <a:stretch/>
        </p:blipFill>
        <p:spPr>
          <a:xfrm>
            <a:off x="14698454" y="3415788"/>
            <a:ext cx="3750796" cy="36472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sq">
            <a:solidFill>
              <a:srgbClr val="00339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Imagem 27" descr="Uma imagem contendo pia, lado, perto, trem&#10;&#10;Descrição gerada automaticamente">
            <a:extLst>
              <a:ext uri="{FF2B5EF4-FFF2-40B4-BE49-F238E27FC236}">
                <a16:creationId xmlns:a16="http://schemas.microsoft.com/office/drawing/2014/main" id="{C8204EF0-78A5-4DCD-B70F-59B26DA933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22283" b="15742"/>
          <a:stretch/>
        </p:blipFill>
        <p:spPr>
          <a:xfrm>
            <a:off x="8943589" y="3335066"/>
            <a:ext cx="3683747" cy="370411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sq">
            <a:solidFill>
              <a:srgbClr val="00339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1" name="Imagem 30" descr="Uma imagem contendo no interior, gato, forno, cozinha&#10;&#10;Descrição gerada automaticamente">
            <a:extLst>
              <a:ext uri="{FF2B5EF4-FFF2-40B4-BE49-F238E27FC236}">
                <a16:creationId xmlns:a16="http://schemas.microsoft.com/office/drawing/2014/main" id="{DECBDEBD-0EB2-496A-A770-96DB9CDDBC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6"/>
          <a:stretch/>
        </p:blipFill>
        <p:spPr>
          <a:xfrm>
            <a:off x="6123270" y="6695717"/>
            <a:ext cx="3574854" cy="35340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sq">
            <a:solidFill>
              <a:srgbClr val="00339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4" name="Imagem 33" descr="Avião de passageiros parado nos trilhos&#10;&#10;Descrição gerada automaticamente com confiança baixa">
            <a:extLst>
              <a:ext uri="{FF2B5EF4-FFF2-40B4-BE49-F238E27FC236}">
                <a16:creationId xmlns:a16="http://schemas.microsoft.com/office/drawing/2014/main" id="{8A2FEAF7-6835-4103-845A-A95BC9B25A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2424" b="21479"/>
          <a:stretch/>
        </p:blipFill>
        <p:spPr>
          <a:xfrm>
            <a:off x="11929708" y="6630435"/>
            <a:ext cx="3563436" cy="359934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sq">
            <a:solidFill>
              <a:srgbClr val="00339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009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Aterramento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9D4E4E4-120D-4856-8854-919396102783}"/>
              </a:ext>
            </a:extLst>
          </p:cNvPr>
          <p:cNvSpPr txBox="1"/>
          <p:nvPr/>
        </p:nvSpPr>
        <p:spPr>
          <a:xfrm>
            <a:off x="811822" y="2341789"/>
            <a:ext cx="18031378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000" dirty="0"/>
              <a:t>O aterramento é realizado na base do poste em três pontos equidistantes entre eles, com terminais à compressão duplo de 50mm2 com um furo e cabo de cobre nu de 50mm2, ligados à malha de aterramento do site. </a:t>
            </a:r>
          </a:p>
        </p:txBody>
      </p:sp>
      <p:pic>
        <p:nvPicPr>
          <p:cNvPr id="7170" name="Imagem 1">
            <a:extLst>
              <a:ext uri="{FF2B5EF4-FFF2-40B4-BE49-F238E27FC236}">
                <a16:creationId xmlns:a16="http://schemas.microsoft.com/office/drawing/2014/main" id="{6B7BB550-5F88-4E05-A96F-14885FAC5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/>
          <a:stretch>
            <a:fillRect/>
          </a:stretch>
        </p:blipFill>
        <p:spPr bwMode="auto">
          <a:xfrm>
            <a:off x="932240" y="5274432"/>
            <a:ext cx="5970832" cy="37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95E043A-C1F1-47C2-AD15-FB909E135FFA}"/>
              </a:ext>
            </a:extLst>
          </p:cNvPr>
          <p:cNvSpPr txBox="1"/>
          <p:nvPr/>
        </p:nvSpPr>
        <p:spPr>
          <a:xfrm>
            <a:off x="932240" y="4328720"/>
            <a:ext cx="49004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400" b="1" i="1" dirty="0"/>
              <a:t>Opção 1 – Aterramento Externo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19CEE5-2BA0-4834-A1E7-BA9DA7BDF6EB}"/>
              </a:ext>
            </a:extLst>
          </p:cNvPr>
          <p:cNvSpPr txBox="1"/>
          <p:nvPr/>
        </p:nvSpPr>
        <p:spPr>
          <a:xfrm>
            <a:off x="7639938" y="4223528"/>
            <a:ext cx="556678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400" b="1" i="1" dirty="0"/>
              <a:t>Opção 2 – Aterramento Interno</a:t>
            </a:r>
          </a:p>
        </p:txBody>
      </p:sp>
      <p:pic>
        <p:nvPicPr>
          <p:cNvPr id="7171" name="Imagem 1">
            <a:extLst>
              <a:ext uri="{FF2B5EF4-FFF2-40B4-BE49-F238E27FC236}">
                <a16:creationId xmlns:a16="http://schemas.microsoft.com/office/drawing/2014/main" id="{7234995D-A09B-469F-B9C1-D736BB48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68" y="5233279"/>
            <a:ext cx="4911472" cy="42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D3D39AE-A537-4CD8-A6AE-162E24D16595}"/>
              </a:ext>
            </a:extLst>
          </p:cNvPr>
          <p:cNvGrpSpPr/>
          <p:nvPr/>
        </p:nvGrpSpPr>
        <p:grpSpPr>
          <a:xfrm>
            <a:off x="13621656" y="4328720"/>
            <a:ext cx="6835402" cy="3207559"/>
            <a:chOff x="15130276" y="4142440"/>
            <a:chExt cx="5754805" cy="2467271"/>
          </a:xfrm>
        </p:grpSpPr>
        <p:pic>
          <p:nvPicPr>
            <p:cNvPr id="8" name="Imagem 1">
              <a:extLst>
                <a:ext uri="{FF2B5EF4-FFF2-40B4-BE49-F238E27FC236}">
                  <a16:creationId xmlns:a16="http://schemas.microsoft.com/office/drawing/2014/main" id="{16E2C788-4253-4A08-8E25-46B621A89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0276" y="4142440"/>
              <a:ext cx="3025294" cy="2467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CAFA826-42CE-4148-92F0-B1F88EE16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1344" y="5133392"/>
              <a:ext cx="2473737" cy="1476319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Conector de seta reta 28">
              <a:extLst>
                <a:ext uri="{FF2B5EF4-FFF2-40B4-BE49-F238E27FC236}">
                  <a16:creationId xmlns:a16="http://schemas.microsoft.com/office/drawing/2014/main" id="{D94EFDAA-AF05-46FC-9935-E2DFEDB761FB}"/>
                </a:ext>
              </a:extLst>
            </p:cNvPr>
            <p:cNvCxnSpPr>
              <a:cxnSpLocks/>
            </p:cNvCxnSpPr>
            <p:nvPr/>
          </p:nvCxnSpPr>
          <p:spPr>
            <a:xfrm>
              <a:off x="16627196" y="5066427"/>
              <a:ext cx="1784148" cy="68839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135B6520-E101-40DD-B07C-6C7C4F76F6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037"/>
          <a:stretch/>
        </p:blipFill>
        <p:spPr>
          <a:xfrm>
            <a:off x="16562673" y="8211430"/>
            <a:ext cx="4156460" cy="242031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3B1828D-1F50-4E5A-BC77-F2C7DFBB46C1}"/>
              </a:ext>
            </a:extLst>
          </p:cNvPr>
          <p:cNvSpPr txBox="1"/>
          <p:nvPr/>
        </p:nvSpPr>
        <p:spPr>
          <a:xfrm>
            <a:off x="17733634" y="4526350"/>
            <a:ext cx="293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Pontos para aterramento interno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4A56A7D-5919-4E19-81BF-A5DA1B319865}"/>
              </a:ext>
            </a:extLst>
          </p:cNvPr>
          <p:cNvSpPr txBox="1"/>
          <p:nvPr/>
        </p:nvSpPr>
        <p:spPr>
          <a:xfrm>
            <a:off x="15029617" y="10135660"/>
            <a:ext cx="293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 b="1" i="1" dirty="0"/>
              <a:t>Pontos para aterramento interno</a:t>
            </a:r>
          </a:p>
        </p:txBody>
      </p:sp>
    </p:spTree>
    <p:extLst>
      <p:ext uri="{BB962C8B-B14F-4D97-AF65-F5344CB8AC3E}">
        <p14:creationId xmlns:p14="http://schemas.microsoft.com/office/powerpoint/2010/main" val="4337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7861F6B8-1EA7-464F-8584-EF8DCEDF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95" y="2057049"/>
            <a:ext cx="10081891" cy="9691553"/>
          </a:xfrm>
          <a:prstGeom prst="rect">
            <a:avLst/>
          </a:prstGeom>
        </p:spPr>
      </p:pic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BE35B7D5-D8B2-4827-9001-102628B91166}"/>
              </a:ext>
            </a:extLst>
          </p:cNvPr>
          <p:cNvSpPr/>
          <p:nvPr/>
        </p:nvSpPr>
        <p:spPr>
          <a:xfrm>
            <a:off x="656159" y="9176541"/>
            <a:ext cx="2197772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E21481F5-86B1-4A29-93F1-5B19F7CEA67E}"/>
              </a:ext>
            </a:extLst>
          </p:cNvPr>
          <p:cNvSpPr/>
          <p:nvPr/>
        </p:nvSpPr>
        <p:spPr>
          <a:xfrm>
            <a:off x="10695269" y="3156435"/>
            <a:ext cx="2197772" cy="81442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8B3ED-3B4A-4DAC-B065-06988AB8ED4C}"/>
              </a:ext>
            </a:extLst>
          </p:cNvPr>
          <p:cNvSpPr txBox="1"/>
          <p:nvPr/>
        </p:nvSpPr>
        <p:spPr>
          <a:xfrm>
            <a:off x="570226" y="656343"/>
            <a:ext cx="9861797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978" b="1" dirty="0">
                <a:solidFill>
                  <a:srgbClr val="002A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A4D3E9-B36A-4770-A665-78A38A1672D0}"/>
              </a:ext>
            </a:extLst>
          </p:cNvPr>
          <p:cNvSpPr txBox="1"/>
          <p:nvPr/>
        </p:nvSpPr>
        <p:spPr>
          <a:xfrm>
            <a:off x="16668706" y="3527111"/>
            <a:ext cx="454278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2400" b="1" dirty="0">
                <a:solidFill>
                  <a:srgbClr val="0070C0"/>
                </a:solidFill>
              </a:rPr>
              <a:t>* </a:t>
            </a:r>
            <a:r>
              <a:rPr lang="pt-BR" sz="2400" b="1" i="1" dirty="0">
                <a:solidFill>
                  <a:srgbClr val="0070C0"/>
                </a:solidFill>
              </a:rPr>
              <a:t>Conforme projeto contratado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B22419B-DAE7-4772-8B07-CEBD2DB4B171}"/>
              </a:ext>
            </a:extLst>
          </p:cNvPr>
          <p:cNvSpPr/>
          <p:nvPr/>
        </p:nvSpPr>
        <p:spPr>
          <a:xfrm>
            <a:off x="460294" y="2178173"/>
            <a:ext cx="4789885" cy="4648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BBCE1E3-C197-4C2A-8017-864B126551FA}"/>
              </a:ext>
            </a:extLst>
          </p:cNvPr>
          <p:cNvSpPr txBox="1"/>
          <p:nvPr/>
        </p:nvSpPr>
        <p:spPr>
          <a:xfrm>
            <a:off x="10967342" y="3081184"/>
            <a:ext cx="149897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RADIER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15F5BBF-2809-410B-9D20-D697791CEEC3}"/>
              </a:ext>
            </a:extLst>
          </p:cNvPr>
          <p:cNvSpPr txBox="1"/>
          <p:nvPr/>
        </p:nvSpPr>
        <p:spPr>
          <a:xfrm>
            <a:off x="901510" y="9106168"/>
            <a:ext cx="454278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36" indent="-285736">
              <a:lnSpc>
                <a:spcPct val="150000"/>
              </a:lnSpc>
              <a:buSzPct val="110000"/>
              <a:buFont typeface="Arial" panose="020B0604020202020204" pitchFamily="34" charset="0"/>
              <a:buChar char="•"/>
              <a:defRPr sz="2500"/>
            </a:lvl1pPr>
          </a:lstStyle>
          <a:p>
            <a:pPr marL="0" indent="0" algn="just">
              <a:buNone/>
            </a:pPr>
            <a:r>
              <a:rPr lang="pt-BR" sz="3200" b="1" dirty="0">
                <a:solidFill>
                  <a:srgbClr val="002A7D"/>
                </a:solidFill>
              </a:rPr>
              <a:t>TUBULÃO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07EDF41-268E-4136-92D0-1FCF45374D87}"/>
              </a:ext>
            </a:extLst>
          </p:cNvPr>
          <p:cNvGrpSpPr/>
          <p:nvPr/>
        </p:nvGrpSpPr>
        <p:grpSpPr>
          <a:xfrm>
            <a:off x="10113763" y="2707751"/>
            <a:ext cx="10991709" cy="9040851"/>
            <a:chOff x="10113763" y="2707751"/>
            <a:chExt cx="10991709" cy="9040851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84AB90AC-2AA3-4A00-9E30-00B901502F4C}"/>
                </a:ext>
              </a:extLst>
            </p:cNvPr>
            <p:cNvGrpSpPr/>
            <p:nvPr/>
          </p:nvGrpSpPr>
          <p:grpSpPr>
            <a:xfrm>
              <a:off x="10113763" y="2707751"/>
              <a:ext cx="10991709" cy="9040851"/>
              <a:chOff x="4731026" y="2441449"/>
              <a:chExt cx="10932646" cy="8977144"/>
            </a:xfrm>
          </p:grpSpPr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3EE18983-4BA6-4FAC-9A3B-6452D59E8190}"/>
                  </a:ext>
                </a:extLst>
              </p:cNvPr>
              <p:cNvPicPr/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31026" y="2441449"/>
                <a:ext cx="10932646" cy="8977144"/>
              </a:xfrm>
              <a:prstGeom prst="rect">
                <a:avLst/>
              </a:prstGeom>
            </p:spPr>
          </p:pic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D9FD3D65-D062-4E36-BBDF-C8E930A8A86D}"/>
                  </a:ext>
                </a:extLst>
              </p:cNvPr>
              <p:cNvSpPr txBox="1"/>
              <p:nvPr/>
            </p:nvSpPr>
            <p:spPr>
              <a:xfrm>
                <a:off x="9426425" y="4678295"/>
                <a:ext cx="380019" cy="5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36" indent="-285736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•"/>
                  <a:defRPr sz="2500"/>
                </a:lvl1pPr>
              </a:lstStyle>
              <a:p>
                <a:pPr marL="0" indent="0" algn="just">
                  <a:buNone/>
                </a:pPr>
                <a:r>
                  <a:rPr lang="pt-BR" sz="2400" b="1" dirty="0">
                    <a:solidFill>
                      <a:srgbClr val="0070C0"/>
                    </a:solidFill>
                  </a:rPr>
                  <a:t>*</a:t>
                </a:r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3B2D3C81-6208-442B-ABAB-12875B713728}"/>
                  </a:ext>
                </a:extLst>
              </p:cNvPr>
              <p:cNvSpPr txBox="1"/>
              <p:nvPr/>
            </p:nvSpPr>
            <p:spPr>
              <a:xfrm>
                <a:off x="12377969" y="6651778"/>
                <a:ext cx="380019" cy="5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36" indent="-285736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•"/>
                  <a:defRPr sz="2500"/>
                </a:lvl1pPr>
              </a:lstStyle>
              <a:p>
                <a:pPr marL="0" indent="0" algn="just">
                  <a:buNone/>
                </a:pPr>
                <a:r>
                  <a:rPr lang="pt-BR" sz="2400" b="1" dirty="0">
                    <a:solidFill>
                      <a:srgbClr val="0070C0"/>
                    </a:solidFill>
                  </a:rPr>
                  <a:t>*</a:t>
                </a:r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D60FBCD1-798B-42B1-8B50-17F7E5C06412}"/>
                  </a:ext>
                </a:extLst>
              </p:cNvPr>
              <p:cNvSpPr txBox="1"/>
              <p:nvPr/>
            </p:nvSpPr>
            <p:spPr>
              <a:xfrm>
                <a:off x="12956563" y="6506823"/>
                <a:ext cx="380019" cy="5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36" indent="-285736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•"/>
                  <a:defRPr sz="2500"/>
                </a:lvl1pPr>
              </a:lstStyle>
              <a:p>
                <a:pPr marL="0" indent="0" algn="just">
                  <a:buNone/>
                </a:pPr>
                <a:r>
                  <a:rPr lang="pt-BR" sz="2400" b="1" dirty="0">
                    <a:solidFill>
                      <a:srgbClr val="0070C0"/>
                    </a:solidFill>
                  </a:rPr>
                  <a:t>*</a:t>
                </a:r>
              </a:p>
            </p:txBody>
          </p: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E6A4204A-CE2F-49F9-9063-482F3CD0DC94}"/>
                  </a:ext>
                </a:extLst>
              </p:cNvPr>
              <p:cNvSpPr txBox="1"/>
              <p:nvPr/>
            </p:nvSpPr>
            <p:spPr>
              <a:xfrm>
                <a:off x="13617234" y="6975598"/>
                <a:ext cx="380019" cy="5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36" indent="-285736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•"/>
                  <a:defRPr sz="2500"/>
                </a:lvl1pPr>
              </a:lstStyle>
              <a:p>
                <a:pPr marL="0" indent="0" algn="just">
                  <a:buNone/>
                </a:pPr>
                <a:r>
                  <a:rPr lang="pt-BR" sz="2400" b="1" dirty="0">
                    <a:solidFill>
                      <a:srgbClr val="0070C0"/>
                    </a:solidFill>
                  </a:rPr>
                  <a:t>*</a:t>
                </a: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54C79B60-D5ED-4E71-812A-FD420143D72E}"/>
                  </a:ext>
                </a:extLst>
              </p:cNvPr>
              <p:cNvSpPr txBox="1"/>
              <p:nvPr/>
            </p:nvSpPr>
            <p:spPr>
              <a:xfrm>
                <a:off x="8674844" y="5801464"/>
                <a:ext cx="380019" cy="5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36" indent="-285736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•"/>
                  <a:defRPr sz="2500"/>
                </a:lvl1pPr>
              </a:lstStyle>
              <a:p>
                <a:pPr marL="0" indent="0" algn="just">
                  <a:buNone/>
                </a:pPr>
                <a:r>
                  <a:rPr lang="pt-BR" sz="2400" b="1" dirty="0">
                    <a:solidFill>
                      <a:srgbClr val="0070C0"/>
                    </a:solidFill>
                  </a:rPr>
                  <a:t>*</a:t>
                </a:r>
              </a:p>
            </p:txBody>
          </p: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5AEC0587-67B0-4E1C-98F6-59A9BFBF40F1}"/>
                  </a:ext>
                </a:extLst>
              </p:cNvPr>
              <p:cNvSpPr txBox="1"/>
              <p:nvPr/>
            </p:nvSpPr>
            <p:spPr>
              <a:xfrm>
                <a:off x="8674843" y="5043564"/>
                <a:ext cx="380019" cy="5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36" indent="-285736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•"/>
                  <a:defRPr sz="2500"/>
                </a:lvl1pPr>
              </a:lstStyle>
              <a:p>
                <a:pPr marL="0" indent="0" algn="just">
                  <a:buNone/>
                </a:pPr>
                <a:r>
                  <a:rPr lang="pt-BR" sz="2400" b="1" dirty="0">
                    <a:solidFill>
                      <a:srgbClr val="0070C0"/>
                    </a:solidFill>
                  </a:rPr>
                  <a:t>*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31BD7A3C-1EFC-44CB-9BD1-8159D0F2CA3A}"/>
                  </a:ext>
                </a:extLst>
              </p:cNvPr>
              <p:cNvSpPr txBox="1"/>
              <p:nvPr/>
            </p:nvSpPr>
            <p:spPr>
              <a:xfrm>
                <a:off x="9436023" y="9144800"/>
                <a:ext cx="380019" cy="5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36" indent="-285736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•"/>
                  <a:defRPr sz="2500"/>
                </a:lvl1pPr>
              </a:lstStyle>
              <a:p>
                <a:pPr marL="0" indent="0" algn="just">
                  <a:buNone/>
                </a:pPr>
                <a:r>
                  <a:rPr lang="pt-BR" sz="2400" b="1" dirty="0">
                    <a:solidFill>
                      <a:srgbClr val="0070C0"/>
                    </a:solidFill>
                  </a:rPr>
                  <a:t>*</a:t>
                </a:r>
              </a:p>
            </p:txBody>
          </p:sp>
        </p:grp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E114385A-84B6-4058-8D05-60C112EDD88E}"/>
                </a:ext>
              </a:extLst>
            </p:cNvPr>
            <p:cNvSpPr/>
            <p:nvPr/>
          </p:nvSpPr>
          <p:spPr>
            <a:xfrm>
              <a:off x="13934765" y="5730156"/>
              <a:ext cx="382072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66ADFDB3-A845-4F32-9D91-CF7568CB6527}"/>
                </a:ext>
              </a:extLst>
            </p:cNvPr>
            <p:cNvSpPr/>
            <p:nvPr/>
          </p:nvSpPr>
          <p:spPr>
            <a:xfrm>
              <a:off x="14020799" y="6465362"/>
              <a:ext cx="296037" cy="276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84A70490-BEF2-44F8-84F7-D74709765760}"/>
                </a:ext>
              </a:extLst>
            </p:cNvPr>
            <p:cNvSpPr/>
            <p:nvPr/>
          </p:nvSpPr>
          <p:spPr>
            <a:xfrm>
              <a:off x="15073086" y="4966877"/>
              <a:ext cx="769256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BBB771A-4C62-4B36-B272-A65A983403E6}"/>
                </a:ext>
              </a:extLst>
            </p:cNvPr>
            <p:cNvSpPr/>
            <p:nvPr/>
          </p:nvSpPr>
          <p:spPr>
            <a:xfrm>
              <a:off x="17710512" y="7360483"/>
              <a:ext cx="303816" cy="506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1CCBFE0E-2FE7-4BC3-AB87-139D4DDC526D}"/>
                </a:ext>
              </a:extLst>
            </p:cNvPr>
            <p:cNvSpPr/>
            <p:nvPr/>
          </p:nvSpPr>
          <p:spPr>
            <a:xfrm>
              <a:off x="18328692" y="7172123"/>
              <a:ext cx="303816" cy="506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BF9E022B-52C0-4922-B259-44D0539D48F4}"/>
                </a:ext>
              </a:extLst>
            </p:cNvPr>
            <p:cNvSpPr/>
            <p:nvPr/>
          </p:nvSpPr>
          <p:spPr>
            <a:xfrm>
              <a:off x="18961386" y="7678969"/>
              <a:ext cx="303816" cy="506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2A952E41-138D-47FB-BF25-613AD6FDDD54}"/>
                </a:ext>
              </a:extLst>
            </p:cNvPr>
            <p:cNvSpPr/>
            <p:nvPr/>
          </p:nvSpPr>
          <p:spPr>
            <a:xfrm>
              <a:off x="18333929" y="8811645"/>
              <a:ext cx="303816" cy="506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834E3B99-DA59-4849-96E4-2FAC340A819B}"/>
                </a:ext>
              </a:extLst>
            </p:cNvPr>
            <p:cNvSpPr/>
            <p:nvPr/>
          </p:nvSpPr>
          <p:spPr>
            <a:xfrm>
              <a:off x="15097764" y="9572172"/>
              <a:ext cx="769256" cy="257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E961FEB5-2EBA-4588-B8DE-314FBBA68B04}"/>
                </a:ext>
              </a:extLst>
            </p:cNvPr>
            <p:cNvSpPr/>
            <p:nvPr/>
          </p:nvSpPr>
          <p:spPr>
            <a:xfrm>
              <a:off x="17180562" y="4935543"/>
              <a:ext cx="2769323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817170EE-5A04-464A-8DC0-4A3C166B61A3}"/>
                </a:ext>
              </a:extLst>
            </p:cNvPr>
            <p:cNvSpPr/>
            <p:nvPr/>
          </p:nvSpPr>
          <p:spPr>
            <a:xfrm>
              <a:off x="17710512" y="6032114"/>
              <a:ext cx="287148" cy="245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EC29F10-BB6A-48F1-AA7A-1AB9D98E01F9}"/>
              </a:ext>
            </a:extLst>
          </p:cNvPr>
          <p:cNvGrpSpPr/>
          <p:nvPr/>
        </p:nvGrpSpPr>
        <p:grpSpPr>
          <a:xfrm>
            <a:off x="281285" y="2452656"/>
            <a:ext cx="5783237" cy="5594064"/>
            <a:chOff x="281285" y="2452656"/>
            <a:chExt cx="5783237" cy="5594064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39D21AF-1CDC-49E1-8834-0F53967F1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5224" b="54944"/>
            <a:stretch/>
          </p:blipFill>
          <p:spPr>
            <a:xfrm>
              <a:off x="281285" y="2452656"/>
              <a:ext cx="5783237" cy="5594064"/>
            </a:xfrm>
            <a:prstGeom prst="rect">
              <a:avLst/>
            </a:prstGeom>
          </p:spPr>
        </p:pic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0ADADF43-2384-41B7-A9F1-B085600DB4A6}"/>
                </a:ext>
              </a:extLst>
            </p:cNvPr>
            <p:cNvSpPr/>
            <p:nvPr/>
          </p:nvSpPr>
          <p:spPr>
            <a:xfrm>
              <a:off x="2981867" y="3202193"/>
              <a:ext cx="382072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9140EDD-5AB4-468A-8CA1-A1367129B4F8}"/>
                </a:ext>
              </a:extLst>
            </p:cNvPr>
            <p:cNvSpPr/>
            <p:nvPr/>
          </p:nvSpPr>
          <p:spPr>
            <a:xfrm>
              <a:off x="4280896" y="3021465"/>
              <a:ext cx="382072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B3013350-C182-400A-BCF7-41F00EAFCC15}"/>
                </a:ext>
              </a:extLst>
            </p:cNvPr>
            <p:cNvSpPr/>
            <p:nvPr/>
          </p:nvSpPr>
          <p:spPr>
            <a:xfrm>
              <a:off x="5439348" y="5296998"/>
              <a:ext cx="128695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225BFCEE-111E-45A6-BA5A-5FCFA6A6D704}"/>
                </a:ext>
              </a:extLst>
            </p:cNvPr>
            <p:cNvSpPr/>
            <p:nvPr/>
          </p:nvSpPr>
          <p:spPr>
            <a:xfrm>
              <a:off x="4954934" y="4895642"/>
              <a:ext cx="128695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6990240A-637F-4BD9-813E-B764E28370EC}"/>
                </a:ext>
              </a:extLst>
            </p:cNvPr>
            <p:cNvSpPr/>
            <p:nvPr/>
          </p:nvSpPr>
          <p:spPr>
            <a:xfrm>
              <a:off x="4954934" y="5763778"/>
              <a:ext cx="128695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A24D641-E070-45E2-856B-2E6049DA40F4}"/>
                </a:ext>
              </a:extLst>
            </p:cNvPr>
            <p:cNvSpPr/>
            <p:nvPr/>
          </p:nvSpPr>
          <p:spPr>
            <a:xfrm>
              <a:off x="2637748" y="3684772"/>
              <a:ext cx="382072" cy="124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EC00A273-8AC8-400B-919E-A5698CBD80E0}"/>
                </a:ext>
              </a:extLst>
            </p:cNvPr>
            <p:cNvSpPr/>
            <p:nvPr/>
          </p:nvSpPr>
          <p:spPr>
            <a:xfrm>
              <a:off x="3444976" y="3684772"/>
              <a:ext cx="382072" cy="124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81E567C0-EED3-4834-A76E-B02B50C902C2}"/>
                </a:ext>
              </a:extLst>
            </p:cNvPr>
            <p:cNvSpPr/>
            <p:nvPr/>
          </p:nvSpPr>
          <p:spPr>
            <a:xfrm>
              <a:off x="1844776" y="3438992"/>
              <a:ext cx="382072" cy="124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638A4EF-27EB-4D22-955E-F65983636329}"/>
                </a:ext>
              </a:extLst>
            </p:cNvPr>
            <p:cNvSpPr/>
            <p:nvPr/>
          </p:nvSpPr>
          <p:spPr>
            <a:xfrm>
              <a:off x="4274644" y="3438992"/>
              <a:ext cx="382072" cy="124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5C7C83D2-0211-4A5D-BABD-FC0AABF6D356}"/>
                </a:ext>
              </a:extLst>
            </p:cNvPr>
            <p:cNvSpPr/>
            <p:nvPr/>
          </p:nvSpPr>
          <p:spPr>
            <a:xfrm>
              <a:off x="5174245" y="5328332"/>
              <a:ext cx="128695" cy="36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348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8450</TotalTime>
  <Words>1906</Words>
  <Application>Microsoft Office PowerPoint</Application>
  <PresentationFormat>Personalizar</PresentationFormat>
  <Paragraphs>227</Paragraphs>
  <Slides>26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Denis Almeida</dc:creator>
  <cp:lastModifiedBy>Denis Almeida</cp:lastModifiedBy>
  <cp:revision>261</cp:revision>
  <dcterms:created xsi:type="dcterms:W3CDTF">2019-09-17T07:39:45Z</dcterms:created>
  <dcterms:modified xsi:type="dcterms:W3CDTF">2021-08-24T02:53:40Z</dcterms:modified>
</cp:coreProperties>
</file>